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822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367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993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278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89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817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860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638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8031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675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9635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70142-8825-4D52-AFCC-EF8893624958}" type="datetimeFigureOut">
              <a:rPr lang="ko-KR" altLang="en-US" smtClean="0"/>
              <a:t>2020-10-22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308344-55E1-4F20-8B64-F2B9D0E73CDC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7957" y="6420481"/>
            <a:ext cx="1408670" cy="236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300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indows.github.com/" TargetMode="External"/><Relationship Id="rId2" Type="http://schemas.openxmlformats.org/officeDocument/2006/relationships/hyperlink" Target="http://git-scm.com/download/win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67000" y="1824718"/>
            <a:ext cx="6858000" cy="1328228"/>
          </a:xfrm>
        </p:spPr>
        <p:txBody>
          <a:bodyPr>
            <a:noAutofit/>
          </a:bodyPr>
          <a:lstStyle/>
          <a:p>
            <a:r>
              <a:rPr lang="en-US" altLang="ko-KR" sz="8625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Git</a:t>
            </a:r>
            <a:endParaRPr lang="ko-KR" altLang="en-US" sz="8625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동의과학대학교 컴퓨터정보과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25860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80061" y="334894"/>
            <a:ext cx="7886700" cy="691887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Git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파일의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3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가지 상태 </a:t>
            </a:r>
            <a:r>
              <a:rPr lang="en-US" altLang="ko-KR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(</a:t>
            </a:r>
            <a:r>
              <a:rPr lang="ko-KR" alt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매우 중요</a:t>
            </a:r>
            <a:r>
              <a:rPr lang="en-US" altLang="ko-KR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)</a:t>
            </a:r>
            <a:endParaRPr lang="ko-KR" altLang="en-US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80061" y="1026781"/>
            <a:ext cx="8674216" cy="266315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atin typeface="+mj-ea"/>
                <a:ea typeface="+mj-ea"/>
              </a:rPr>
              <a:t>Git</a:t>
            </a:r>
            <a:r>
              <a:rPr lang="ko-KR" altLang="en-US" dirty="0" smtClean="0">
                <a:latin typeface="+mj-ea"/>
                <a:ea typeface="+mj-ea"/>
              </a:rPr>
              <a:t>은 파일을 </a:t>
            </a:r>
            <a:r>
              <a:rPr lang="en-US" altLang="ko-KR" b="1" dirty="0" smtClean="0">
                <a:latin typeface="+mj-ea"/>
                <a:ea typeface="+mj-ea"/>
              </a:rPr>
              <a:t>Committed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en-US" altLang="ko-KR" b="1" dirty="0" smtClean="0">
                <a:latin typeface="+mj-ea"/>
                <a:ea typeface="+mj-ea"/>
              </a:rPr>
              <a:t>Modified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en-US" altLang="ko-KR" b="1" dirty="0" smtClean="0">
                <a:latin typeface="+mj-ea"/>
                <a:ea typeface="+mj-ea"/>
              </a:rPr>
              <a:t>Staged</a:t>
            </a:r>
            <a:r>
              <a:rPr lang="en-US" altLang="ko-KR" dirty="0" smtClean="0">
                <a:latin typeface="+mj-ea"/>
                <a:ea typeface="+mj-ea"/>
              </a:rPr>
              <a:t> </a:t>
            </a:r>
            <a:r>
              <a:rPr lang="ko-KR" altLang="en-US" dirty="0" smtClean="0">
                <a:latin typeface="+mj-ea"/>
                <a:ea typeface="+mj-ea"/>
              </a:rPr>
              <a:t>세 가지 상태로 관리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 smtClean="0">
                <a:latin typeface="+mj-ea"/>
                <a:ea typeface="+mj-ea"/>
              </a:rPr>
              <a:t>Committed: </a:t>
            </a:r>
            <a:r>
              <a:rPr lang="ko-KR" altLang="en-US" sz="2000" dirty="0">
                <a:latin typeface="+mj-ea"/>
                <a:ea typeface="+mj-ea"/>
              </a:rPr>
              <a:t>데이터가 로컬 데이터베이스에 안전하게 저장되었음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 smtClean="0">
                <a:latin typeface="+mj-ea"/>
                <a:ea typeface="+mj-ea"/>
              </a:rPr>
              <a:t>Modified: </a:t>
            </a:r>
            <a:r>
              <a:rPr lang="ko-KR" altLang="en-US" sz="1800" dirty="0">
                <a:latin typeface="+mj-ea"/>
                <a:ea typeface="+mj-ea"/>
              </a:rPr>
              <a:t>수정했으나 아직 로컬 데이터베이스에 </a:t>
            </a:r>
            <a:r>
              <a:rPr lang="ko-KR" altLang="en-US" sz="1800" dirty="0" err="1">
                <a:latin typeface="+mj-ea"/>
                <a:ea typeface="+mj-ea"/>
              </a:rPr>
              <a:t>커밋</a:t>
            </a:r>
            <a:r>
              <a:rPr lang="en-US" altLang="ko-KR" sz="1800" dirty="0">
                <a:latin typeface="+mj-ea"/>
                <a:ea typeface="+mj-ea"/>
              </a:rPr>
              <a:t>(commit)</a:t>
            </a:r>
            <a:r>
              <a:rPr lang="ko-KR" altLang="en-US" sz="1800" dirty="0">
                <a:latin typeface="+mj-ea"/>
                <a:ea typeface="+mj-ea"/>
              </a:rPr>
              <a:t>하지 않은 것</a:t>
            </a:r>
            <a:endParaRPr lang="en-US" altLang="ko-KR" sz="1800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b="1" dirty="0" smtClean="0">
                <a:latin typeface="+mj-ea"/>
                <a:ea typeface="+mj-ea"/>
              </a:rPr>
              <a:t>Staged: </a:t>
            </a:r>
            <a:r>
              <a:rPr lang="ko-KR" altLang="en-US" sz="1800" dirty="0">
                <a:latin typeface="+mj-ea"/>
                <a:ea typeface="+mj-ea"/>
              </a:rPr>
              <a:t>현재 수정한 파일을 곧 </a:t>
            </a:r>
            <a:r>
              <a:rPr lang="ko-KR" altLang="en-US" sz="1800" dirty="0" err="1">
                <a:latin typeface="+mj-ea"/>
                <a:ea typeface="+mj-ea"/>
              </a:rPr>
              <a:t>커밋</a:t>
            </a:r>
            <a:r>
              <a:rPr lang="ko-KR" altLang="en-US" sz="1800" dirty="0">
                <a:latin typeface="+mj-ea"/>
                <a:ea typeface="+mj-ea"/>
              </a:rPr>
              <a:t> 할 것이라고 표시한 상태를 의미</a:t>
            </a:r>
            <a:endParaRPr lang="en-US" altLang="ko-KR" sz="1800" b="1" dirty="0">
              <a:latin typeface="+mj-ea"/>
              <a:ea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34998" y="3388568"/>
            <a:ext cx="5858632" cy="313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8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4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8621" y="168639"/>
            <a:ext cx="7886700" cy="691887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Git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디렉토리</a:t>
            </a:r>
            <a:endParaRPr lang="ko-KR" altLang="en-US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69145" y="860526"/>
            <a:ext cx="10900935" cy="398022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000" b="1" dirty="0" smtClean="0">
                <a:latin typeface="+mj-ea"/>
                <a:ea typeface="+mj-ea"/>
              </a:rPr>
              <a:t>Working </a:t>
            </a:r>
            <a:r>
              <a:rPr lang="en-US" altLang="ko-KR" sz="2000" b="1" u="sng" dirty="0" smtClean="0">
                <a:latin typeface="+mj-ea"/>
                <a:ea typeface="+mj-ea"/>
              </a:rPr>
              <a:t>Directory</a:t>
            </a:r>
            <a:r>
              <a:rPr lang="en-US" altLang="ko-KR" sz="2000" b="1" dirty="0" smtClean="0">
                <a:latin typeface="+mj-ea"/>
                <a:ea typeface="+mj-ea"/>
              </a:rPr>
              <a:t>: </a:t>
            </a:r>
          </a:p>
          <a:p>
            <a:pPr lvl="1">
              <a:lnSpc>
                <a:spcPct val="100000"/>
              </a:lnSpc>
            </a:pPr>
            <a:r>
              <a:rPr lang="ko-KR" altLang="en-US" sz="1400" dirty="0">
                <a:latin typeface="+mj-ea"/>
                <a:ea typeface="+mj-ea"/>
              </a:rPr>
              <a:t>지금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작업하는 컴퓨터의 특정 디렉토리</a:t>
            </a:r>
            <a:endParaRPr lang="en-US" altLang="ko-KR" sz="1400" dirty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ko-KR" altLang="en-US" sz="1800" dirty="0" err="1" smtClean="0">
                <a:latin typeface="+mj-ea"/>
                <a:ea typeface="+mj-ea"/>
              </a:rPr>
              <a:t>리모트</a:t>
            </a:r>
            <a:r>
              <a:rPr lang="ko-KR" altLang="en-US" sz="1800" dirty="0" smtClean="0">
                <a:latin typeface="+mj-ea"/>
                <a:ea typeface="+mj-ea"/>
              </a:rPr>
              <a:t> 서버 등에서 특정 버전을 가져와</a:t>
            </a:r>
            <a:r>
              <a:rPr lang="en-US" altLang="ko-KR" sz="1800" dirty="0" smtClean="0">
                <a:latin typeface="+mj-ea"/>
                <a:ea typeface="+mj-ea"/>
              </a:rPr>
              <a:t>(checkout) </a:t>
            </a:r>
            <a:r>
              <a:rPr lang="ko-KR" altLang="en-US" sz="1800" dirty="0" smtClean="0">
                <a:latin typeface="+mj-ea"/>
                <a:ea typeface="+mj-ea"/>
              </a:rPr>
              <a:t>만든 작업용 디렉토리</a:t>
            </a:r>
            <a:endParaRPr lang="en-US" altLang="ko-KR" sz="1800" dirty="0" smtClean="0">
              <a:latin typeface="+mj-ea"/>
              <a:ea typeface="+mj-ea"/>
            </a:endParaRPr>
          </a:p>
          <a:p>
            <a:pPr>
              <a:lnSpc>
                <a:spcPct val="100000"/>
              </a:lnSpc>
            </a:pPr>
            <a:r>
              <a:rPr lang="en-US" altLang="ko-KR" sz="2000" b="1" dirty="0" smtClean="0">
                <a:latin typeface="+mj-ea"/>
                <a:ea typeface="+mj-ea"/>
              </a:rPr>
              <a:t>Git </a:t>
            </a:r>
            <a:r>
              <a:rPr lang="en-US" altLang="ko-KR" sz="2000" b="1" u="sng" dirty="0" smtClean="0">
                <a:latin typeface="+mj-ea"/>
                <a:ea typeface="+mj-ea"/>
              </a:rPr>
              <a:t>Directory</a:t>
            </a:r>
            <a:r>
              <a:rPr lang="en-US" altLang="ko-KR" sz="2000" b="1" dirty="0" smtClean="0">
                <a:latin typeface="+mj-ea"/>
                <a:ea typeface="+mj-ea"/>
              </a:rPr>
              <a:t>: (</a:t>
            </a:r>
            <a:r>
              <a:rPr lang="en-US" altLang="ko-KR" sz="2000" b="1" dirty="0" smtClean="0">
                <a:solidFill>
                  <a:srgbClr val="0000FF"/>
                </a:solidFill>
                <a:latin typeface="+mj-ea"/>
                <a:ea typeface="+mj-ea"/>
              </a:rPr>
              <a:t>Git</a:t>
            </a:r>
            <a:r>
              <a:rPr lang="ko-KR" altLang="en-US" sz="2000" b="1" dirty="0" smtClean="0">
                <a:solidFill>
                  <a:srgbClr val="0000FF"/>
                </a:solidFill>
                <a:latin typeface="+mj-ea"/>
                <a:ea typeface="+mj-ea"/>
              </a:rPr>
              <a:t>의 핵심</a:t>
            </a:r>
            <a:r>
              <a:rPr lang="en-US" altLang="ko-KR" sz="2000" b="1" dirty="0" smtClean="0">
                <a:latin typeface="+mj-ea"/>
                <a:ea typeface="+mj-ea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ko-KR" altLang="en-US" sz="1800" dirty="0" smtClean="0">
                <a:latin typeface="+mj-ea"/>
                <a:ea typeface="+mj-ea"/>
              </a:rPr>
              <a:t>보통 </a:t>
            </a:r>
            <a:r>
              <a:rPr lang="en-US" altLang="ko-KR" sz="1800" dirty="0" smtClean="0">
                <a:latin typeface="+mj-ea"/>
                <a:ea typeface="+mj-ea"/>
              </a:rPr>
              <a:t>Working Directory</a:t>
            </a:r>
            <a:r>
              <a:rPr lang="ko-KR" altLang="en-US" sz="1800" dirty="0" smtClean="0">
                <a:latin typeface="+mj-ea"/>
                <a:ea typeface="+mj-ea"/>
              </a:rPr>
              <a:t>의 </a:t>
            </a:r>
            <a:r>
              <a:rPr lang="en-US" altLang="ko-KR" sz="1800" dirty="0" smtClean="0">
                <a:latin typeface="+mj-ea"/>
                <a:ea typeface="+mj-ea"/>
              </a:rPr>
              <a:t>sub directory (</a:t>
            </a:r>
            <a:r>
              <a:rPr lang="en-US" altLang="ko-KR" sz="1800" b="1" dirty="0">
                <a:latin typeface="+mj-ea"/>
                <a:ea typeface="+mj-ea"/>
              </a:rPr>
              <a:t>.</a:t>
            </a:r>
            <a:r>
              <a:rPr lang="en-US" altLang="ko-KR" sz="1800" b="1" dirty="0" err="1">
                <a:latin typeface="+mj-ea"/>
                <a:ea typeface="+mj-ea"/>
              </a:rPr>
              <a:t>git</a:t>
            </a:r>
            <a:r>
              <a:rPr lang="en-US" altLang="ko-KR" sz="1800" dirty="0" smtClean="0">
                <a:latin typeface="+mj-ea"/>
                <a:ea typeface="+mj-ea"/>
              </a:rPr>
              <a:t>)</a:t>
            </a:r>
            <a:r>
              <a:rPr lang="ko-KR" altLang="en-US" sz="1800" dirty="0" smtClean="0">
                <a:latin typeface="+mj-ea"/>
                <a:ea typeface="+mj-ea"/>
              </a:rPr>
              <a:t>로 생성됨</a:t>
            </a:r>
            <a:endParaRPr lang="en-US" altLang="ko-KR" sz="1800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ko-KR" altLang="en-US" sz="1800" dirty="0" smtClean="0">
                <a:latin typeface="+mj-ea"/>
                <a:ea typeface="+mj-ea"/>
              </a:rPr>
              <a:t>프로젝트의 메타데이터와 객체 데이터베이스를 저장 하는 곳</a:t>
            </a:r>
            <a:endParaRPr lang="en-US" altLang="ko-KR" sz="1800" dirty="0">
              <a:latin typeface="+mj-ea"/>
              <a:ea typeface="+mj-ea"/>
            </a:endParaRPr>
          </a:p>
          <a:p>
            <a:pPr>
              <a:lnSpc>
                <a:spcPct val="100000"/>
              </a:lnSpc>
            </a:pPr>
            <a:r>
              <a:rPr lang="en-US" altLang="ko-KR" sz="2000" b="1" dirty="0" smtClean="0">
                <a:latin typeface="+mj-ea"/>
                <a:ea typeface="+mj-ea"/>
              </a:rPr>
              <a:t>Staging Area:  (←</a:t>
            </a:r>
            <a:r>
              <a:rPr lang="ko-KR" altLang="en-US" sz="1200" i="1" dirty="0">
                <a:latin typeface="+mj-ea"/>
                <a:ea typeface="+mj-ea"/>
              </a:rPr>
              <a:t>실제 </a:t>
            </a:r>
            <a:r>
              <a:rPr lang="en-US" altLang="ko-KR" sz="1200" i="1" dirty="0">
                <a:latin typeface="+mj-ea"/>
                <a:ea typeface="+mj-ea"/>
              </a:rPr>
              <a:t>directory</a:t>
            </a:r>
            <a:r>
              <a:rPr lang="ko-KR" altLang="en-US" sz="1200" i="1" dirty="0">
                <a:latin typeface="+mj-ea"/>
                <a:ea typeface="+mj-ea"/>
              </a:rPr>
              <a:t>가 아니고 특정 파일의 개념적 용도를 말함</a:t>
            </a:r>
            <a:r>
              <a:rPr lang="en-US" altLang="ko-KR" sz="2000" b="1" dirty="0" smtClean="0">
                <a:latin typeface="+mj-ea"/>
                <a:ea typeface="+mj-ea"/>
              </a:rPr>
              <a:t>)</a:t>
            </a:r>
          </a:p>
          <a:p>
            <a:pPr lvl="1">
              <a:lnSpc>
                <a:spcPct val="100000"/>
              </a:lnSpc>
            </a:pPr>
            <a:r>
              <a:rPr lang="en-US" altLang="ko-KR" sz="1400" dirty="0">
                <a:latin typeface="+mj-ea"/>
                <a:ea typeface="+mj-ea"/>
              </a:rPr>
              <a:t>Git directory</a:t>
            </a:r>
            <a:r>
              <a:rPr lang="ko-KR" altLang="en-US" sz="1400" dirty="0">
                <a:latin typeface="+mj-ea"/>
                <a:ea typeface="+mj-ea"/>
              </a:rPr>
              <a:t>에 저장된 단순 파일이며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ko-KR" altLang="en-US" sz="1400" b="1" dirty="0">
                <a:latin typeface="+mj-ea"/>
                <a:ea typeface="+mj-ea"/>
              </a:rPr>
              <a:t>곧 </a:t>
            </a:r>
            <a:r>
              <a:rPr lang="ko-KR" altLang="en-US" sz="1400" b="1" dirty="0" err="1">
                <a:latin typeface="+mj-ea"/>
                <a:ea typeface="+mj-ea"/>
              </a:rPr>
              <a:t>커밋할</a:t>
            </a:r>
            <a:r>
              <a:rPr lang="ko-KR" altLang="en-US" sz="1400" b="1" dirty="0">
                <a:latin typeface="+mj-ea"/>
                <a:ea typeface="+mj-ea"/>
              </a:rPr>
              <a:t> 파일 정보</a:t>
            </a:r>
            <a:r>
              <a:rPr lang="ko-KR" altLang="en-US" sz="1400" dirty="0">
                <a:latin typeface="+mj-ea"/>
                <a:ea typeface="+mj-ea"/>
              </a:rPr>
              <a:t>를 저장</a:t>
            </a:r>
            <a:endParaRPr lang="en-US" altLang="ko-KR" sz="1800" b="1" dirty="0" smtClean="0">
              <a:latin typeface="+mj-ea"/>
              <a:ea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06201" y="3951289"/>
            <a:ext cx="5282571" cy="282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25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4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13559" y="318269"/>
            <a:ext cx="7886700" cy="691887"/>
          </a:xfrm>
        </p:spPr>
        <p:txBody>
          <a:bodyPr>
            <a:normAutofit fontScale="9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기본적인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Git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작업 순서</a:t>
            </a:r>
            <a:endParaRPr lang="ko-KR" altLang="en-US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10708" y="1010156"/>
            <a:ext cx="10892623" cy="398022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altLang="ko-KR" sz="2000" b="1" dirty="0" smtClean="0">
                <a:latin typeface="+mj-ea"/>
                <a:ea typeface="+mj-ea"/>
              </a:rPr>
              <a:t>Working Directory</a:t>
            </a:r>
            <a:r>
              <a:rPr lang="ko-KR" altLang="en-US" sz="2000" b="1" dirty="0" smtClean="0">
                <a:latin typeface="+mj-ea"/>
                <a:ea typeface="+mj-ea"/>
              </a:rPr>
              <a:t>에서 파일을 수정</a:t>
            </a:r>
            <a:r>
              <a:rPr lang="en-US" altLang="ko-KR" sz="2000" b="1" dirty="0" smtClean="0">
                <a:latin typeface="+mj-ea"/>
                <a:ea typeface="+mj-ea"/>
              </a:rPr>
              <a:t>(</a:t>
            </a:r>
            <a:r>
              <a:rPr lang="ko-KR" altLang="en-US" sz="2000" b="1" dirty="0" smtClean="0">
                <a:latin typeface="+mj-ea"/>
                <a:ea typeface="+mj-ea"/>
              </a:rPr>
              <a:t>개발</a:t>
            </a:r>
            <a:r>
              <a:rPr lang="en-US" altLang="ko-KR" sz="2000" b="1" dirty="0" smtClean="0">
                <a:latin typeface="+mj-ea"/>
                <a:ea typeface="+mj-ea"/>
              </a:rPr>
              <a:t>)</a:t>
            </a:r>
            <a:endParaRPr lang="en-US" altLang="ko-KR" sz="2000" b="1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ko-KR" altLang="en-US" sz="1400" dirty="0">
                <a:latin typeface="+mj-ea"/>
                <a:ea typeface="+mj-ea"/>
              </a:rPr>
              <a:t>특정 </a:t>
            </a:r>
            <a:r>
              <a:rPr lang="ko-KR" altLang="en-US" sz="1400" dirty="0" err="1">
                <a:latin typeface="+mj-ea"/>
                <a:ea typeface="+mj-ea"/>
              </a:rPr>
              <a:t>디렉토리에서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>
                <a:latin typeface="+mj-ea"/>
                <a:ea typeface="+mj-ea"/>
              </a:rPr>
              <a:t>Java, </a:t>
            </a:r>
            <a:r>
              <a:rPr lang="en-US" altLang="ko-KR" sz="1400" dirty="0" err="1">
                <a:latin typeface="+mj-ea"/>
                <a:ea typeface="+mj-ea"/>
              </a:rPr>
              <a:t>Javascript</a:t>
            </a:r>
            <a:r>
              <a:rPr lang="en-US" altLang="ko-KR" sz="1400" dirty="0">
                <a:latin typeface="+mj-ea"/>
                <a:ea typeface="+mj-ea"/>
              </a:rPr>
              <a:t>, C </a:t>
            </a:r>
            <a:r>
              <a:rPr lang="ko-KR" altLang="en-US" sz="1400" dirty="0">
                <a:latin typeface="+mj-ea"/>
                <a:ea typeface="+mj-ea"/>
              </a:rPr>
              <a:t>등의 소스코드 편집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ko-KR" altLang="en-US" sz="1400" dirty="0">
                <a:latin typeface="+mj-ea"/>
                <a:ea typeface="+mj-ea"/>
              </a:rPr>
              <a:t>수정하는 작업</a:t>
            </a:r>
            <a:endParaRPr lang="en-US" altLang="ko-KR" sz="1800" dirty="0" smtClean="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2000" b="1" dirty="0" smtClean="0">
                <a:latin typeface="+mj-ea"/>
                <a:ea typeface="+mj-ea"/>
              </a:rPr>
              <a:t>수정한 파일을 </a:t>
            </a:r>
            <a:r>
              <a:rPr lang="en-US" altLang="ko-KR" sz="2000" b="1" dirty="0" smtClean="0">
                <a:latin typeface="+mj-ea"/>
                <a:ea typeface="+mj-ea"/>
              </a:rPr>
              <a:t>Staging Area</a:t>
            </a:r>
            <a:r>
              <a:rPr lang="ko-KR" altLang="en-US" sz="2000" b="1" dirty="0" smtClean="0">
                <a:latin typeface="+mj-ea"/>
                <a:ea typeface="+mj-ea"/>
              </a:rPr>
              <a:t>에 </a:t>
            </a:r>
            <a:r>
              <a:rPr lang="en-US" altLang="ko-KR" sz="2000" b="1" dirty="0" smtClean="0">
                <a:latin typeface="+mj-ea"/>
                <a:ea typeface="+mj-ea"/>
              </a:rPr>
              <a:t>stage</a:t>
            </a:r>
            <a:r>
              <a:rPr lang="ko-KR" altLang="en-US" sz="2000" b="1" dirty="0" smtClean="0">
                <a:latin typeface="+mj-ea"/>
                <a:ea typeface="+mj-ea"/>
              </a:rPr>
              <a:t>해서 스냅샷을 </a:t>
            </a:r>
            <a:r>
              <a:rPr lang="ko-KR" altLang="en-US" sz="2000" b="1" dirty="0" smtClean="0">
                <a:latin typeface="+mj-ea"/>
                <a:ea typeface="+mj-ea"/>
              </a:rPr>
              <a:t>생성</a:t>
            </a:r>
            <a:endParaRPr lang="en-US" altLang="ko-KR" sz="2000" b="1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en-US" altLang="ko-KR" sz="1800" dirty="0" smtClean="0">
                <a:latin typeface="+mj-ea"/>
                <a:ea typeface="+mj-ea"/>
              </a:rPr>
              <a:t>Staging Area</a:t>
            </a:r>
            <a:r>
              <a:rPr lang="ko-KR" altLang="en-US" sz="1800" dirty="0" smtClean="0">
                <a:latin typeface="+mj-ea"/>
                <a:ea typeface="+mj-ea"/>
              </a:rPr>
              <a:t>에 </a:t>
            </a:r>
            <a:r>
              <a:rPr lang="en-US" altLang="ko-KR" sz="1800" dirty="0" smtClean="0">
                <a:latin typeface="+mj-ea"/>
                <a:ea typeface="+mj-ea"/>
              </a:rPr>
              <a:t>stage </a:t>
            </a:r>
            <a:r>
              <a:rPr lang="ko-KR" altLang="en-US" sz="1800" dirty="0" smtClean="0">
                <a:latin typeface="+mj-ea"/>
                <a:ea typeface="+mj-ea"/>
              </a:rPr>
              <a:t>된 수정파일의 상태는 </a:t>
            </a:r>
            <a:r>
              <a:rPr lang="en-US" altLang="ko-KR" sz="1800" b="1" dirty="0" smtClean="0">
                <a:latin typeface="+mj-ea"/>
                <a:ea typeface="+mj-ea"/>
              </a:rPr>
              <a:t>staged</a:t>
            </a:r>
            <a:r>
              <a:rPr lang="en-US" altLang="ko-KR" sz="1800" dirty="0" smtClean="0">
                <a:latin typeface="+mj-ea"/>
                <a:ea typeface="+mj-ea"/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ko-KR" altLang="en-US" sz="1800" dirty="0" smtClean="0">
                <a:latin typeface="+mj-ea"/>
                <a:ea typeface="+mj-ea"/>
              </a:rPr>
              <a:t>수정은 하였으나 </a:t>
            </a:r>
            <a:r>
              <a:rPr lang="en-US" altLang="ko-KR" sz="1800" dirty="0" smtClean="0">
                <a:latin typeface="+mj-ea"/>
                <a:ea typeface="+mj-ea"/>
              </a:rPr>
              <a:t>stage </a:t>
            </a:r>
            <a:r>
              <a:rPr lang="ko-KR" altLang="en-US" sz="1800" dirty="0" smtClean="0">
                <a:latin typeface="+mj-ea"/>
                <a:ea typeface="+mj-ea"/>
              </a:rPr>
              <a:t>되지 않은 파일의 상태는 </a:t>
            </a:r>
            <a:r>
              <a:rPr lang="en-US" altLang="ko-KR" sz="1800" b="1" dirty="0" smtClean="0">
                <a:latin typeface="+mj-ea"/>
                <a:ea typeface="+mj-ea"/>
              </a:rPr>
              <a:t>modified</a:t>
            </a:r>
            <a:r>
              <a:rPr lang="en-US" altLang="ko-KR" sz="1800" dirty="0" smtClean="0">
                <a:latin typeface="+mj-ea"/>
                <a:ea typeface="+mj-ea"/>
              </a:rPr>
              <a:t>.</a:t>
            </a:r>
            <a:endParaRPr lang="en-US" altLang="ko-KR" sz="1800" dirty="0">
              <a:latin typeface="+mj-ea"/>
              <a:ea typeface="+mj-ea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2000" b="1" dirty="0" err="1" smtClean="0">
                <a:latin typeface="+mj-ea"/>
                <a:ea typeface="+mj-ea"/>
              </a:rPr>
              <a:t>커밋</a:t>
            </a:r>
            <a:r>
              <a:rPr lang="en-US" altLang="ko-KR" sz="2000" b="1" dirty="0" smtClean="0">
                <a:latin typeface="+mj-ea"/>
                <a:ea typeface="+mj-ea"/>
              </a:rPr>
              <a:t>(commit)</a:t>
            </a:r>
            <a:r>
              <a:rPr lang="ko-KR" altLang="en-US" sz="2000" b="1" dirty="0" smtClean="0">
                <a:latin typeface="+mj-ea"/>
                <a:ea typeface="+mj-ea"/>
              </a:rPr>
              <a:t>하면 </a:t>
            </a:r>
            <a:r>
              <a:rPr lang="en-US" altLang="ko-KR" sz="2000" b="1" dirty="0" smtClean="0">
                <a:latin typeface="+mj-ea"/>
                <a:ea typeface="+mj-ea"/>
              </a:rPr>
              <a:t>Staging Area</a:t>
            </a:r>
            <a:r>
              <a:rPr lang="ko-KR" altLang="en-US" sz="2000" b="1" dirty="0" smtClean="0">
                <a:latin typeface="+mj-ea"/>
                <a:ea typeface="+mj-ea"/>
              </a:rPr>
              <a:t>의 파일들이 </a:t>
            </a:r>
            <a:r>
              <a:rPr lang="en-US" altLang="ko-KR" sz="2000" b="1" dirty="0" smtClean="0">
                <a:latin typeface="+mj-ea"/>
                <a:ea typeface="+mj-ea"/>
              </a:rPr>
              <a:t>Git Directory</a:t>
            </a:r>
            <a:r>
              <a:rPr lang="ko-KR" altLang="en-US" sz="2000" b="1" dirty="0" smtClean="0">
                <a:latin typeface="+mj-ea"/>
                <a:ea typeface="+mj-ea"/>
              </a:rPr>
              <a:t>에 영구적 스냅샷으로 </a:t>
            </a:r>
            <a:r>
              <a:rPr lang="ko-KR" altLang="en-US" sz="2000" b="1" dirty="0" smtClean="0">
                <a:latin typeface="+mj-ea"/>
                <a:ea typeface="+mj-ea"/>
              </a:rPr>
              <a:t>저장</a:t>
            </a:r>
            <a:endParaRPr lang="en-US" altLang="ko-KR" sz="2000" b="1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en-US" altLang="ko-KR" sz="1400" dirty="0">
                <a:latin typeface="+mj-ea"/>
                <a:ea typeface="+mj-ea"/>
              </a:rPr>
              <a:t>Git directory</a:t>
            </a:r>
            <a:r>
              <a:rPr lang="ko-KR" altLang="en-US" sz="1400" dirty="0">
                <a:latin typeface="+mj-ea"/>
                <a:ea typeface="+mj-ea"/>
              </a:rPr>
              <a:t>에 저장된 파일의 상태는 </a:t>
            </a:r>
            <a:r>
              <a:rPr lang="en-US" altLang="ko-KR" sz="1400" b="1" dirty="0">
                <a:latin typeface="+mj-ea"/>
                <a:ea typeface="+mj-ea"/>
              </a:rPr>
              <a:t>committed</a:t>
            </a:r>
            <a:r>
              <a:rPr lang="en-US" altLang="ko-KR" sz="1400" dirty="0">
                <a:latin typeface="+mj-ea"/>
                <a:ea typeface="+mj-ea"/>
              </a:rPr>
              <a:t>.</a:t>
            </a:r>
            <a:endParaRPr lang="en-US" altLang="ko-KR" sz="1800" b="1" dirty="0" smtClean="0">
              <a:latin typeface="+mj-ea"/>
              <a:ea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65155" y="3785036"/>
            <a:ext cx="5282571" cy="282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8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4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1995" y="368145"/>
            <a:ext cx="7886700" cy="691887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Git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설치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71995" y="1184722"/>
            <a:ext cx="10169414" cy="583419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ko-KR" b="1" dirty="0" smtClean="0">
                <a:latin typeface="+mj-ea"/>
                <a:ea typeface="+mj-ea"/>
              </a:rPr>
              <a:t>CLI vs. GUI</a:t>
            </a:r>
          </a:p>
          <a:p>
            <a:pPr lvl="1">
              <a:lnSpc>
                <a:spcPct val="110000"/>
              </a:lnSpc>
            </a:pPr>
            <a:r>
              <a:rPr lang="en-US" altLang="ko-KR" dirty="0" smtClean="0">
                <a:latin typeface="+mj-ea"/>
                <a:ea typeface="+mj-ea"/>
              </a:rPr>
              <a:t>Git</a:t>
            </a:r>
            <a:r>
              <a:rPr lang="ko-KR" altLang="en-US" dirty="0" smtClean="0">
                <a:latin typeface="+mj-ea"/>
                <a:ea typeface="+mj-ea"/>
              </a:rPr>
              <a:t>의</a:t>
            </a:r>
            <a:r>
              <a:rPr lang="en-US" altLang="ko-KR" dirty="0" smtClean="0">
                <a:latin typeface="+mj-ea"/>
                <a:ea typeface="+mj-ea"/>
              </a:rPr>
              <a:t> </a:t>
            </a:r>
            <a:r>
              <a:rPr lang="ko-KR" altLang="en-US" dirty="0" smtClean="0">
                <a:latin typeface="+mj-ea"/>
                <a:ea typeface="+mj-ea"/>
              </a:rPr>
              <a:t>모든 기능을 지원하는 것은 </a:t>
            </a:r>
            <a:r>
              <a:rPr lang="en-US" altLang="ko-KR" dirty="0" smtClean="0">
                <a:latin typeface="+mj-ea"/>
                <a:ea typeface="+mj-ea"/>
              </a:rPr>
              <a:t>CLI </a:t>
            </a:r>
            <a:r>
              <a:rPr lang="ko-KR" altLang="en-US" dirty="0" smtClean="0">
                <a:latin typeface="+mj-ea"/>
                <a:ea typeface="+mj-ea"/>
              </a:rPr>
              <a:t>뿐</a:t>
            </a:r>
            <a:endParaRPr lang="en-US" altLang="ko-KR" dirty="0" smtClean="0">
              <a:latin typeface="+mj-ea"/>
              <a:ea typeface="+mj-ea"/>
            </a:endParaRPr>
          </a:p>
          <a:p>
            <a:pPr lvl="1">
              <a:lnSpc>
                <a:spcPct val="110000"/>
              </a:lnSpc>
            </a:pPr>
            <a:r>
              <a:rPr lang="ko-KR" altLang="en-US" dirty="0" smtClean="0">
                <a:latin typeface="+mj-ea"/>
                <a:ea typeface="+mj-ea"/>
              </a:rPr>
              <a:t>대부분의 </a:t>
            </a:r>
            <a:r>
              <a:rPr lang="en-US" altLang="ko-KR" dirty="0" smtClean="0">
                <a:latin typeface="+mj-ea"/>
                <a:ea typeface="+mj-ea"/>
              </a:rPr>
              <a:t>GUI</a:t>
            </a:r>
            <a:r>
              <a:rPr lang="ko-KR" altLang="en-US" dirty="0" smtClean="0">
                <a:latin typeface="+mj-ea"/>
                <a:ea typeface="+mj-ea"/>
              </a:rPr>
              <a:t>는 </a:t>
            </a:r>
            <a:r>
              <a:rPr lang="en-US" altLang="ko-KR" dirty="0" smtClean="0">
                <a:latin typeface="+mj-ea"/>
                <a:ea typeface="+mj-ea"/>
              </a:rPr>
              <a:t>Git</a:t>
            </a:r>
            <a:r>
              <a:rPr lang="ko-KR" altLang="en-US" dirty="0" smtClean="0">
                <a:latin typeface="+mj-ea"/>
                <a:ea typeface="+mj-ea"/>
              </a:rPr>
              <a:t>의 기능을 전부 구현하지 않고 비교적 단순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10000"/>
              </a:lnSpc>
            </a:pPr>
            <a:r>
              <a:rPr lang="en-US" altLang="ko-KR" b="1" dirty="0" smtClean="0">
                <a:latin typeface="+mj-ea"/>
                <a:ea typeface="+mj-ea"/>
              </a:rPr>
              <a:t>Linux (Ubuntu </a:t>
            </a:r>
            <a:r>
              <a:rPr lang="ko-KR" altLang="en-US" b="1" dirty="0" smtClean="0">
                <a:latin typeface="+mj-ea"/>
                <a:ea typeface="+mj-ea"/>
              </a:rPr>
              <a:t>설치</a:t>
            </a:r>
            <a:r>
              <a:rPr lang="en-US" altLang="ko-KR" b="1" dirty="0" smtClean="0">
                <a:latin typeface="+mj-ea"/>
                <a:ea typeface="+mj-ea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lang="en-US" altLang="ko-KR" b="1" dirty="0" smtClean="0">
                <a:latin typeface="+mj-ea"/>
                <a:ea typeface="+mj-ea"/>
                <a:cs typeface="Courier New" panose="02070309020205020404" pitchFamily="49" charset="0"/>
              </a:rPr>
              <a:t>$ </a:t>
            </a:r>
            <a:r>
              <a:rPr lang="en-US" altLang="ko-KR" sz="2400" b="1" dirty="0" err="1">
                <a:solidFill>
                  <a:srgbClr val="0000FF"/>
                </a:solidFill>
                <a:latin typeface="+mj-ea"/>
                <a:ea typeface="+mj-ea"/>
                <a:cs typeface="Courier New" panose="02070309020205020404" pitchFamily="49" charset="0"/>
              </a:rPr>
              <a:t>sudo</a:t>
            </a:r>
            <a:r>
              <a:rPr lang="en-US" altLang="ko-KR" sz="2400" b="1" dirty="0">
                <a:solidFill>
                  <a:srgbClr val="0000FF"/>
                </a:solidFill>
                <a:latin typeface="+mj-ea"/>
                <a:ea typeface="+mj-ea"/>
                <a:cs typeface="Courier New" panose="02070309020205020404" pitchFamily="49" charset="0"/>
              </a:rPr>
              <a:t> apt-get install </a:t>
            </a:r>
            <a:r>
              <a:rPr lang="en-US" altLang="ko-KR" sz="2400" b="1" dirty="0" err="1">
                <a:solidFill>
                  <a:srgbClr val="0000FF"/>
                </a:solidFill>
                <a:latin typeface="+mj-ea"/>
                <a:ea typeface="+mj-ea"/>
                <a:cs typeface="Courier New" panose="02070309020205020404" pitchFamily="49" charset="0"/>
              </a:rPr>
              <a:t>git</a:t>
            </a:r>
            <a:endParaRPr lang="en-US" altLang="ko-KR" b="1" dirty="0" smtClean="0">
              <a:solidFill>
                <a:srgbClr val="0000FF"/>
              </a:solidFill>
              <a:latin typeface="+mj-ea"/>
              <a:ea typeface="+mj-ea"/>
              <a:cs typeface="Courier New" panose="02070309020205020404" pitchFamily="49" charset="0"/>
            </a:endParaRPr>
          </a:p>
          <a:p>
            <a:pPr lvl="1">
              <a:lnSpc>
                <a:spcPct val="110000"/>
              </a:lnSpc>
            </a:pPr>
            <a:r>
              <a:rPr lang="ko-KR" altLang="en-US" dirty="0" smtClean="0">
                <a:latin typeface="+mj-ea"/>
                <a:ea typeface="+mj-ea"/>
              </a:rPr>
              <a:t>설치 후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smtClean="0">
                <a:latin typeface="+mj-ea"/>
                <a:ea typeface="+mj-ea"/>
              </a:rPr>
              <a:t>가능하면 최신 버전으로 업그레이드</a:t>
            </a:r>
            <a:endParaRPr lang="en-US" altLang="ko-KR" dirty="0">
              <a:latin typeface="+mj-ea"/>
              <a:ea typeface="+mj-ea"/>
            </a:endParaRPr>
          </a:p>
          <a:p>
            <a:pPr>
              <a:lnSpc>
                <a:spcPct val="110000"/>
              </a:lnSpc>
            </a:pPr>
            <a:r>
              <a:rPr lang="en-US" altLang="ko-KR" dirty="0" smtClean="0">
                <a:latin typeface="+mj-ea"/>
                <a:ea typeface="+mj-ea"/>
              </a:rPr>
              <a:t>Windows </a:t>
            </a:r>
            <a:r>
              <a:rPr lang="ko-KR" altLang="en-US" dirty="0" smtClean="0">
                <a:latin typeface="+mj-ea"/>
                <a:ea typeface="+mj-ea"/>
              </a:rPr>
              <a:t>설치</a:t>
            </a:r>
            <a:endParaRPr lang="en-US" altLang="ko-KR" dirty="0" smtClean="0">
              <a:latin typeface="+mj-ea"/>
              <a:ea typeface="+mj-ea"/>
            </a:endParaRPr>
          </a:p>
          <a:p>
            <a:pPr lvl="1">
              <a:lnSpc>
                <a:spcPct val="110000"/>
              </a:lnSpc>
            </a:pPr>
            <a:r>
              <a:rPr lang="en-US" altLang="ko-KR" dirty="0" smtClean="0">
                <a:latin typeface="+mj-ea"/>
                <a:ea typeface="+mj-ea"/>
                <a:hlinkClick r:id="rId2"/>
              </a:rPr>
              <a:t>http://git-scm.com/download/win</a:t>
            </a:r>
            <a:r>
              <a:rPr lang="en-US" altLang="ko-KR" dirty="0" smtClean="0">
                <a:latin typeface="+mj-ea"/>
                <a:ea typeface="+mj-ea"/>
              </a:rPr>
              <a:t> (CLI </a:t>
            </a:r>
            <a:r>
              <a:rPr lang="ko-KR" altLang="en-US" dirty="0" smtClean="0">
                <a:latin typeface="+mj-ea"/>
                <a:ea typeface="+mj-ea"/>
              </a:rPr>
              <a:t>설치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</a:p>
          <a:p>
            <a:pPr lvl="1">
              <a:lnSpc>
                <a:spcPct val="110000"/>
              </a:lnSpc>
            </a:pPr>
            <a:r>
              <a:rPr lang="en-US" altLang="ko-KR" dirty="0" smtClean="0">
                <a:latin typeface="+mj-ea"/>
                <a:ea typeface="+mj-ea"/>
                <a:hlinkClick r:id="rId3"/>
              </a:rPr>
              <a:t>http://windows.github.com</a:t>
            </a:r>
            <a:r>
              <a:rPr lang="en-US" altLang="ko-KR" dirty="0" smtClean="0">
                <a:latin typeface="+mj-ea"/>
                <a:ea typeface="+mj-ea"/>
              </a:rPr>
              <a:t>  (CLI, GUI </a:t>
            </a:r>
            <a:r>
              <a:rPr lang="ko-KR" altLang="en-US" dirty="0" smtClean="0">
                <a:latin typeface="+mj-ea"/>
                <a:ea typeface="+mj-ea"/>
              </a:rPr>
              <a:t>모두 설치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8866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4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13559" y="268392"/>
            <a:ext cx="7886700" cy="691887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Git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설치 후 최초 설정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85771" y="1023805"/>
            <a:ext cx="10028098" cy="583419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 smtClean="0">
                <a:latin typeface="+mj-ea"/>
                <a:ea typeface="+mj-ea"/>
              </a:rPr>
              <a:t>Git</a:t>
            </a:r>
            <a:r>
              <a:rPr lang="ko-KR" altLang="en-US" sz="2400" b="1" dirty="0" smtClean="0">
                <a:latin typeface="+mj-ea"/>
                <a:ea typeface="+mj-ea"/>
              </a:rPr>
              <a:t>의 사용환경을 설정</a:t>
            </a:r>
            <a:endParaRPr lang="en-US" altLang="ko-KR" sz="2400" b="1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 smtClean="0">
                <a:latin typeface="+mj-ea"/>
                <a:ea typeface="+mj-ea"/>
              </a:rPr>
              <a:t>한 번만 설정하면 되며</a:t>
            </a:r>
            <a:r>
              <a:rPr lang="en-US" altLang="ko-KR" sz="2000" b="1" dirty="0" smtClean="0">
                <a:latin typeface="+mj-ea"/>
                <a:ea typeface="+mj-ea"/>
              </a:rPr>
              <a:t>, </a:t>
            </a:r>
            <a:r>
              <a:rPr lang="ko-KR" altLang="en-US" sz="2000" b="1" dirty="0" smtClean="0">
                <a:latin typeface="+mj-ea"/>
                <a:ea typeface="+mj-ea"/>
              </a:rPr>
              <a:t>업그레이드 시에도 유지됨</a:t>
            </a:r>
            <a:r>
              <a:rPr lang="en-US" altLang="ko-KR" sz="2000" b="1" dirty="0" smtClean="0">
                <a:latin typeface="+mj-ea"/>
                <a:ea typeface="+mj-ea"/>
              </a:rPr>
              <a:t>.</a:t>
            </a:r>
          </a:p>
          <a:p>
            <a:pPr lvl="1">
              <a:lnSpc>
                <a:spcPct val="100000"/>
              </a:lnSpc>
            </a:pPr>
            <a:r>
              <a:rPr lang="ko-KR" altLang="en-US" sz="2000" dirty="0" smtClean="0">
                <a:latin typeface="+mj-ea"/>
                <a:ea typeface="+mj-ea"/>
              </a:rPr>
              <a:t>뒤에 다시 변경할 수 있음 </a:t>
            </a:r>
            <a:r>
              <a:rPr lang="en-US" altLang="ko-KR" sz="2000" dirty="0" smtClean="0">
                <a:latin typeface="+mj-ea"/>
                <a:ea typeface="+mj-ea"/>
              </a:rPr>
              <a:t>(</a:t>
            </a:r>
            <a:r>
              <a:rPr lang="en-US" altLang="ko-KR" sz="2000" dirty="0" err="1" smtClean="0">
                <a:latin typeface="+mj-ea"/>
                <a:ea typeface="+mj-ea"/>
              </a:rPr>
              <a:t>git</a:t>
            </a:r>
            <a:r>
              <a:rPr lang="en-US" altLang="ko-KR" sz="2000" dirty="0" smtClean="0">
                <a:latin typeface="+mj-ea"/>
                <a:ea typeface="+mj-ea"/>
              </a:rPr>
              <a:t> </a:t>
            </a:r>
            <a:r>
              <a:rPr lang="en-US" altLang="ko-KR" sz="2000" dirty="0" err="1" smtClean="0">
                <a:latin typeface="+mj-ea"/>
                <a:ea typeface="+mj-ea"/>
              </a:rPr>
              <a:t>config</a:t>
            </a:r>
            <a:r>
              <a:rPr lang="en-US" altLang="ko-KR" sz="2000" dirty="0" smtClean="0">
                <a:latin typeface="+mj-ea"/>
                <a:ea typeface="+mj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 smtClean="0">
                <a:latin typeface="+mj-ea"/>
                <a:ea typeface="+mj-ea"/>
              </a:rPr>
              <a:t>사용자 정보 등록</a:t>
            </a:r>
            <a:endParaRPr lang="en-US" altLang="ko-KR" sz="2400" b="1" dirty="0" smtClean="0">
              <a:latin typeface="+mj-ea"/>
              <a:ea typeface="+mj-ea"/>
            </a:endParaRPr>
          </a:p>
          <a:p>
            <a:pPr lvl="1">
              <a:lnSpc>
                <a:spcPct val="150000"/>
              </a:lnSpc>
            </a:pPr>
            <a:r>
              <a:rPr lang="en-US" altLang="ko-KR" sz="2000" dirty="0" smtClean="0">
                <a:latin typeface="+mj-ea"/>
                <a:ea typeface="+mj-ea"/>
              </a:rPr>
              <a:t>GUI </a:t>
            </a:r>
            <a:r>
              <a:rPr lang="ko-KR" altLang="en-US" sz="2000" dirty="0" smtClean="0">
                <a:latin typeface="+mj-ea"/>
                <a:ea typeface="+mj-ea"/>
              </a:rPr>
              <a:t>도구들은 처음 실행할 때 이 설정을 묻는다</a:t>
            </a:r>
            <a:r>
              <a:rPr lang="en-US" altLang="ko-KR" sz="2000" dirty="0" smtClean="0">
                <a:latin typeface="+mj-ea"/>
                <a:ea typeface="+mj-ea"/>
              </a:rPr>
              <a:t>. (</a:t>
            </a:r>
            <a:r>
              <a:rPr lang="ko-KR" altLang="en-US" sz="2000" dirty="0" smtClean="0">
                <a:latin typeface="+mj-ea"/>
                <a:ea typeface="+mj-ea"/>
              </a:rPr>
              <a:t>묻지 않을 경우에 설정</a:t>
            </a:r>
            <a:r>
              <a:rPr lang="en-US" altLang="ko-KR" sz="2000" dirty="0" smtClean="0">
                <a:latin typeface="+mj-ea"/>
                <a:ea typeface="+mj-ea"/>
              </a:rPr>
              <a:t>)</a:t>
            </a:r>
            <a:endParaRPr lang="en-US" altLang="ko-KR" sz="2000" b="1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$ </a:t>
            </a:r>
            <a:r>
              <a:rPr lang="en-US" altLang="ko-KR" sz="1800" b="1" dirty="0" err="1">
                <a:latin typeface="+mj-ea"/>
                <a:ea typeface="+mj-ea"/>
                <a:cs typeface="Courier New" panose="02070309020205020404" pitchFamily="49" charset="0"/>
              </a:rPr>
              <a:t>git</a:t>
            </a:r>
            <a:r>
              <a:rPr lang="en-US" altLang="ko-KR" sz="1800" b="1" dirty="0">
                <a:latin typeface="+mj-ea"/>
                <a:ea typeface="+mj-ea"/>
                <a:cs typeface="Courier New" panose="02070309020205020404" pitchFamily="49" charset="0"/>
              </a:rPr>
              <a:t> </a:t>
            </a:r>
            <a:r>
              <a:rPr lang="en-US" altLang="ko-KR" sz="1800" b="1" dirty="0" err="1">
                <a:latin typeface="+mj-ea"/>
                <a:ea typeface="+mj-ea"/>
                <a:cs typeface="Courier New" panose="02070309020205020404" pitchFamily="49" charset="0"/>
              </a:rPr>
              <a:t>config</a:t>
            </a:r>
            <a:r>
              <a:rPr lang="en-US" altLang="ko-KR" sz="1800" b="1" dirty="0">
                <a:latin typeface="+mj-ea"/>
                <a:ea typeface="+mj-ea"/>
                <a:cs typeface="Courier New" panose="02070309020205020404" pitchFamily="49" charset="0"/>
              </a:rPr>
              <a:t> --global user.name </a:t>
            </a:r>
            <a:r>
              <a:rPr lang="en-US" altLang="ko-KR" sz="1800" b="1" dirty="0">
                <a:solidFill>
                  <a:srgbClr val="0000FF"/>
                </a:solidFill>
                <a:latin typeface="+mj-ea"/>
                <a:ea typeface="+mj-ea"/>
                <a:cs typeface="Courier New" panose="02070309020205020404" pitchFamily="49" charset="0"/>
              </a:rPr>
              <a:t>"John Doe"</a:t>
            </a:r>
          </a:p>
          <a:p>
            <a:pPr lvl="1">
              <a:lnSpc>
                <a:spcPct val="100000"/>
              </a:lnSpc>
            </a:pP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$ </a:t>
            </a:r>
            <a:r>
              <a:rPr lang="en-US" altLang="ko-KR" sz="1800" b="1" dirty="0" err="1">
                <a:latin typeface="+mj-ea"/>
                <a:ea typeface="+mj-ea"/>
                <a:cs typeface="Courier New" panose="02070309020205020404" pitchFamily="49" charset="0"/>
              </a:rPr>
              <a:t>git</a:t>
            </a:r>
            <a:r>
              <a:rPr lang="en-US" altLang="ko-KR" sz="1800" b="1" dirty="0">
                <a:latin typeface="+mj-ea"/>
                <a:ea typeface="+mj-ea"/>
                <a:cs typeface="Courier New" panose="02070309020205020404" pitchFamily="49" charset="0"/>
              </a:rPr>
              <a:t> </a:t>
            </a:r>
            <a:r>
              <a:rPr lang="en-US" altLang="ko-KR" sz="1800" b="1" dirty="0" err="1">
                <a:latin typeface="+mj-ea"/>
                <a:ea typeface="+mj-ea"/>
                <a:cs typeface="Courier New" panose="02070309020205020404" pitchFamily="49" charset="0"/>
              </a:rPr>
              <a:t>config</a:t>
            </a:r>
            <a:r>
              <a:rPr lang="en-US" altLang="ko-KR" sz="1800" b="1" dirty="0">
                <a:latin typeface="+mj-ea"/>
                <a:ea typeface="+mj-ea"/>
                <a:cs typeface="Courier New" panose="02070309020205020404" pitchFamily="49" charset="0"/>
              </a:rPr>
              <a:t> --global </a:t>
            </a:r>
            <a:r>
              <a:rPr lang="en-US" altLang="ko-KR" sz="1800" b="1" dirty="0" err="1">
                <a:latin typeface="+mj-ea"/>
                <a:ea typeface="+mj-ea"/>
                <a:cs typeface="Courier New" panose="02070309020205020404" pitchFamily="49" charset="0"/>
              </a:rPr>
              <a:t>user.email</a:t>
            </a:r>
            <a:r>
              <a:rPr lang="en-US" altLang="ko-KR" sz="1800" b="1" dirty="0">
                <a:latin typeface="+mj-ea"/>
                <a:ea typeface="+mj-ea"/>
                <a:cs typeface="Courier New" panose="02070309020205020404" pitchFamily="49" charset="0"/>
              </a:rPr>
              <a:t> </a:t>
            </a:r>
            <a:r>
              <a:rPr lang="en-US" altLang="ko-KR" sz="1800" b="1" dirty="0">
                <a:solidFill>
                  <a:srgbClr val="0000FF"/>
                </a:solidFill>
                <a:latin typeface="+mj-ea"/>
                <a:ea typeface="+mj-ea"/>
                <a:cs typeface="Courier New" panose="02070309020205020404" pitchFamily="49" charset="0"/>
              </a:rPr>
              <a:t>"user@email.com"</a:t>
            </a:r>
          </a:p>
          <a:p>
            <a:pPr>
              <a:lnSpc>
                <a:spcPct val="150000"/>
              </a:lnSpc>
            </a:pPr>
            <a:r>
              <a:rPr lang="ko-KR" altLang="en-US" sz="2400" b="1" dirty="0" smtClean="0">
                <a:latin typeface="+mj-ea"/>
                <a:ea typeface="+mj-ea"/>
              </a:rPr>
              <a:t>설정 확인</a:t>
            </a:r>
            <a:endParaRPr lang="en-US" altLang="ko-KR" sz="2400" b="1" dirty="0" smtClean="0">
              <a:latin typeface="+mj-ea"/>
              <a:ea typeface="+mj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800" b="1" dirty="0">
                <a:latin typeface="+mj-ea"/>
                <a:ea typeface="+mj-ea"/>
                <a:cs typeface="Courier New" panose="02070309020205020404" pitchFamily="49" charset="0"/>
              </a:rPr>
              <a:t>$ </a:t>
            </a:r>
            <a:r>
              <a:rPr lang="en-US" altLang="ko-KR" sz="1800" b="1" dirty="0" err="1">
                <a:latin typeface="+mj-ea"/>
                <a:ea typeface="+mj-ea"/>
                <a:cs typeface="Courier New" panose="02070309020205020404" pitchFamily="49" charset="0"/>
              </a:rPr>
              <a:t>git</a:t>
            </a:r>
            <a:r>
              <a:rPr lang="en-US" altLang="ko-KR" sz="1800" b="1" dirty="0">
                <a:latin typeface="+mj-ea"/>
                <a:ea typeface="+mj-ea"/>
                <a:cs typeface="Courier New" panose="02070309020205020404" pitchFamily="49" charset="0"/>
              </a:rPr>
              <a:t> </a:t>
            </a:r>
            <a:r>
              <a:rPr lang="en-US" altLang="ko-KR" sz="1800" b="1" dirty="0" err="1">
                <a:latin typeface="+mj-ea"/>
                <a:ea typeface="+mj-ea"/>
                <a:cs typeface="Courier New" panose="02070309020205020404" pitchFamily="49" charset="0"/>
              </a:rPr>
              <a:t>config</a:t>
            </a:r>
            <a:r>
              <a:rPr lang="en-US" altLang="ko-KR" sz="1800" b="1" dirty="0">
                <a:latin typeface="+mj-ea"/>
                <a:ea typeface="+mj-ea"/>
                <a:cs typeface="Courier New" panose="02070309020205020404" pitchFamily="49" charset="0"/>
              </a:rPr>
              <a:t> </a:t>
            </a:r>
            <a:r>
              <a:rPr lang="en-US" altLang="ko-KR" sz="1800" b="1" dirty="0">
                <a:latin typeface="+mj-ea"/>
                <a:ea typeface="+mj-ea"/>
                <a:cs typeface="Courier New" panose="02070309020205020404" pitchFamily="49" charset="0"/>
              </a:rPr>
              <a:t>–-list</a:t>
            </a:r>
            <a:endParaRPr lang="en-US" altLang="ko-KR" sz="1800" b="1" dirty="0">
              <a:latin typeface="+mj-ea"/>
              <a:ea typeface="+mj-ea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 smtClean="0">
                <a:latin typeface="+mj-ea"/>
                <a:ea typeface="+mj-ea"/>
              </a:rPr>
              <a:t>도움말 보기</a:t>
            </a:r>
            <a:endParaRPr lang="en-US" altLang="ko-KR" sz="2400" b="1" dirty="0">
              <a:latin typeface="+mj-ea"/>
              <a:ea typeface="+mj-ea"/>
            </a:endParaRPr>
          </a:p>
          <a:p>
            <a:pPr lvl="1">
              <a:lnSpc>
                <a:spcPct val="150000"/>
              </a:lnSpc>
            </a:pP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$ </a:t>
            </a:r>
            <a:r>
              <a:rPr lang="en-US" altLang="ko-KR" sz="2000" b="1" dirty="0" err="1" smtClean="0">
                <a:latin typeface="+mj-ea"/>
                <a:ea typeface="+mj-ea"/>
                <a:cs typeface="Courier New" panose="02070309020205020404" pitchFamily="49" charset="0"/>
              </a:rPr>
              <a:t>git</a:t>
            </a: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 help &lt;</a:t>
            </a:r>
            <a:r>
              <a:rPr lang="ko-KR" altLang="en-US" sz="2000" b="1" dirty="0" smtClean="0">
                <a:latin typeface="+mj-ea"/>
                <a:ea typeface="+mj-ea"/>
                <a:cs typeface="Courier New" panose="02070309020205020404" pitchFamily="49" charset="0"/>
              </a:rPr>
              <a:t>명령</a:t>
            </a: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&gt; </a:t>
            </a:r>
            <a:r>
              <a:rPr lang="en-US" altLang="ko-KR" sz="2000" b="1" dirty="0" smtClean="0">
                <a:solidFill>
                  <a:srgbClr val="00B050"/>
                </a:solidFill>
                <a:latin typeface="+mj-ea"/>
                <a:ea typeface="+mj-ea"/>
                <a:cs typeface="Courier New" panose="02070309020205020404" pitchFamily="49" charset="0"/>
              </a:rPr>
              <a:t>/</a:t>
            </a: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 </a:t>
            </a:r>
            <a:r>
              <a:rPr lang="en-US" altLang="ko-KR" sz="2000" b="1" dirty="0" err="1" smtClean="0">
                <a:latin typeface="+mj-ea"/>
                <a:ea typeface="+mj-ea"/>
                <a:cs typeface="Courier New" panose="02070309020205020404" pitchFamily="49" charset="0"/>
              </a:rPr>
              <a:t>git</a:t>
            </a: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 &lt;</a:t>
            </a:r>
            <a:r>
              <a:rPr lang="ko-KR" altLang="en-US" sz="2000" b="1" dirty="0" smtClean="0">
                <a:latin typeface="+mj-ea"/>
                <a:ea typeface="+mj-ea"/>
                <a:cs typeface="Courier New" panose="02070309020205020404" pitchFamily="49" charset="0"/>
              </a:rPr>
              <a:t>명령</a:t>
            </a: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&gt; --help </a:t>
            </a:r>
            <a:r>
              <a:rPr lang="en-US" altLang="ko-KR" sz="2000" b="1" dirty="0" smtClean="0">
                <a:solidFill>
                  <a:srgbClr val="00B050"/>
                </a:solidFill>
                <a:latin typeface="+mj-ea"/>
                <a:ea typeface="+mj-ea"/>
                <a:cs typeface="Courier New" panose="02070309020205020404" pitchFamily="49" charset="0"/>
              </a:rPr>
              <a:t>/</a:t>
            </a: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 man </a:t>
            </a:r>
            <a:r>
              <a:rPr lang="en-US" altLang="ko-KR" sz="2000" b="1" dirty="0" err="1" smtClean="0">
                <a:latin typeface="+mj-ea"/>
                <a:ea typeface="+mj-ea"/>
                <a:cs typeface="Courier New" panose="02070309020205020404" pitchFamily="49" charset="0"/>
              </a:rPr>
              <a:t>git</a:t>
            </a: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 &lt;</a:t>
            </a:r>
            <a:r>
              <a:rPr lang="ko-KR" altLang="en-US" sz="2000" b="1" dirty="0" smtClean="0">
                <a:latin typeface="+mj-ea"/>
                <a:ea typeface="+mj-ea"/>
                <a:cs typeface="Courier New" panose="02070309020205020404" pitchFamily="49" charset="0"/>
              </a:rPr>
              <a:t>명령</a:t>
            </a:r>
            <a:r>
              <a:rPr lang="en-US" altLang="ko-KR" sz="2000" b="1" dirty="0" smtClean="0">
                <a:latin typeface="+mj-ea"/>
                <a:ea typeface="+mj-ea"/>
                <a:cs typeface="Courier New" panose="02070309020205020404" pitchFamily="49" charset="0"/>
              </a:rPr>
              <a:t>&gt;</a:t>
            </a:r>
            <a:endParaRPr lang="en-US" altLang="ko-KR" sz="1400" b="1" dirty="0">
              <a:latin typeface="+mj-ea"/>
              <a:ea typeface="+mj-ea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69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4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it은 뭐고 Github은 뭔가요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1242" y="912540"/>
            <a:ext cx="9598429" cy="539911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6676" y="204654"/>
            <a:ext cx="2966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Orientation</a:t>
            </a:r>
            <a:endParaRPr lang="ko-KR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3799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38497" y="390066"/>
            <a:ext cx="7886700" cy="691887"/>
          </a:xfrm>
        </p:spPr>
        <p:txBody>
          <a:bodyPr>
            <a:normAutofit fontScale="9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시작하기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38496" y="1213001"/>
            <a:ext cx="9360477" cy="529342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/>
              <a:t>버전이란</a:t>
            </a:r>
            <a:r>
              <a:rPr lang="en-US" altLang="ko-KR" dirty="0" smtClean="0"/>
              <a:t>?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의미 있는 파일의 변화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기능개선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버그 수정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커스터마이징</a:t>
            </a:r>
            <a:r>
              <a:rPr lang="ko-KR" altLang="en-US" dirty="0" smtClean="0"/>
              <a:t> 등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err="1" smtClean="0"/>
              <a:t>버전관리</a:t>
            </a:r>
            <a:r>
              <a:rPr lang="en-US" altLang="ko-KR" dirty="0" smtClean="0"/>
              <a:t>(</a:t>
            </a:r>
            <a:r>
              <a:rPr lang="ko-KR" altLang="en-US" dirty="0" smtClean="0"/>
              <a:t>형상관리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소스관리</a:t>
            </a:r>
            <a:r>
              <a:rPr lang="en-US" altLang="ko-KR" dirty="0" smtClean="0"/>
              <a:t>)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의미 있는 파일의 변화 관리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파일 변화를 시간에 따라 기록했다가 나중에 특정 시점의 버전을 다시 꺼내오는 것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보통 사람들이 사용하는 버전관리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파일 또는 디렉토리 전체를 별도의 </a:t>
            </a:r>
            <a:r>
              <a:rPr lang="ko-KR" altLang="en-US" dirty="0" err="1" smtClean="0"/>
              <a:t>디렉토리에</a:t>
            </a:r>
            <a:r>
              <a:rPr lang="ko-KR" altLang="en-US" dirty="0" smtClean="0"/>
              <a:t> 복사해 둔다</a:t>
            </a:r>
            <a:r>
              <a:rPr lang="en-US" altLang="ko-KR" dirty="0" smtClean="0"/>
              <a:t>.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(</a:t>
            </a:r>
            <a:r>
              <a:rPr lang="ko-KR" altLang="en-US" dirty="0" smtClean="0"/>
              <a:t>똑똑한 사람은 날짜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소제목 등을 붙여서 저장하기도</a:t>
            </a:r>
            <a:r>
              <a:rPr lang="en-US" altLang="ko-KR" dirty="0" smtClean="0"/>
              <a:t>…)</a:t>
            </a:r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매우 간단하고 사용하기도 쉬운 방법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ko-KR" altLang="en-US" dirty="0" smtClean="0"/>
              <a:t>실수로 지워버리거나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잘못 복사하거나 하는 등의 위험에 항상 노출됨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보다 체계적이고 안정적인 방법이 필요함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9631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4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8621" y="448255"/>
            <a:ext cx="10358003" cy="691887"/>
          </a:xfrm>
        </p:spPr>
        <p:txBody>
          <a:bodyPr>
            <a:normAutofit fontScale="9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로컬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VCS (Local Version Control System)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88621" y="1271190"/>
            <a:ext cx="10840388" cy="512884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latin typeface="+mn-ea"/>
              </a:rPr>
              <a:t>사용하는 컴퓨터</a:t>
            </a:r>
            <a:r>
              <a:rPr lang="en-US" altLang="ko-KR" sz="1800" dirty="0">
                <a:latin typeface="+mn-ea"/>
              </a:rPr>
              <a:t>(local computer)</a:t>
            </a:r>
            <a:r>
              <a:rPr lang="ko-KR" altLang="en-US" sz="1800" dirty="0">
                <a:latin typeface="+mn-ea"/>
              </a:rPr>
              <a:t>에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>
                <a:latin typeface="+mn-ea"/>
              </a:rPr>
              <a:t>간단한 데이터베이스를 만들어 파일 변경 정보를 기록 관리</a:t>
            </a:r>
            <a:endParaRPr lang="en-US" altLang="ko-KR" sz="18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+mn-ea"/>
              </a:rPr>
              <a:t>필요한 시점에 </a:t>
            </a:r>
            <a:r>
              <a:rPr lang="en-US" altLang="ko-KR" sz="1800" dirty="0">
                <a:latin typeface="+mn-ea"/>
              </a:rPr>
              <a:t>DB</a:t>
            </a:r>
            <a:r>
              <a:rPr lang="ko-KR" altLang="en-US" sz="1800" dirty="0">
                <a:latin typeface="+mn-ea"/>
              </a:rPr>
              <a:t>에서 특정</a:t>
            </a:r>
            <a:r>
              <a:rPr lang="en-US" altLang="ko-KR" sz="1800" dirty="0">
                <a:latin typeface="+mn-ea"/>
              </a:rPr>
              <a:t/>
            </a:r>
            <a:br>
              <a:rPr lang="en-US" altLang="ko-KR" sz="1800" dirty="0">
                <a:latin typeface="+mn-ea"/>
              </a:rPr>
            </a:br>
            <a:r>
              <a:rPr lang="ko-KR" altLang="en-US" sz="1800" dirty="0">
                <a:latin typeface="+mn-ea"/>
              </a:rPr>
              <a:t>버전을 불러와서 사용</a:t>
            </a:r>
            <a:endParaRPr lang="en-US" altLang="ko-KR" sz="18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8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+mn-ea"/>
              </a:rPr>
              <a:t>다른 개발자들과 함께</a:t>
            </a:r>
            <a:r>
              <a:rPr lang="en-US" altLang="ko-KR" sz="1800" dirty="0">
                <a:latin typeface="+mn-ea"/>
              </a:rPr>
              <a:t/>
            </a:r>
            <a:br>
              <a:rPr lang="en-US" altLang="ko-KR" sz="1800" dirty="0">
                <a:latin typeface="+mn-ea"/>
              </a:rPr>
            </a:br>
            <a:r>
              <a:rPr lang="ko-KR" altLang="en-US" sz="1800" dirty="0">
                <a:latin typeface="+mn-ea"/>
              </a:rPr>
              <a:t>사용하기에는 문제가 많음</a:t>
            </a:r>
            <a:endParaRPr lang="en-US" altLang="ko-KR" sz="1800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7823" y="2261092"/>
            <a:ext cx="4614605" cy="360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975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63782" y="365127"/>
            <a:ext cx="10249593" cy="691887"/>
          </a:xfrm>
        </p:spPr>
        <p:txBody>
          <a:bodyPr>
            <a:normAutofit fontScale="9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중앙집중식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VCS (Centralized VCS: CVCS)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338002" y="1213000"/>
            <a:ext cx="9177597" cy="512884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/>
              <a:t>파일을 관리하는 서버</a:t>
            </a:r>
            <a:r>
              <a:rPr lang="en-US" altLang="ko-KR" sz="1800" dirty="0"/>
              <a:t>(CVCS Server)</a:t>
            </a:r>
            <a:r>
              <a:rPr lang="ko-KR" altLang="en-US" sz="1800" dirty="0"/>
              <a:t>가 별도로 있고 클라이언트가 중앙 서버에서 파일을 받아서 사용</a:t>
            </a:r>
            <a:r>
              <a:rPr lang="en-US" altLang="ko-KR" sz="1800" dirty="0"/>
              <a:t>(Checkout).</a:t>
            </a:r>
            <a:endParaRPr lang="en-US" altLang="ko-KR" sz="18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800" dirty="0"/>
          </a:p>
          <a:p>
            <a:pPr>
              <a:lnSpc>
                <a:spcPct val="150000"/>
              </a:lnSpc>
            </a:pPr>
            <a:r>
              <a:rPr lang="ko-KR" altLang="en-US" sz="1800" dirty="0"/>
              <a:t>다른 개발자들과 함께</a:t>
            </a:r>
            <a:r>
              <a:rPr lang="en-US" altLang="ko-KR" sz="1800" dirty="0"/>
              <a:t/>
            </a:r>
            <a:br>
              <a:rPr lang="en-US" altLang="ko-KR" sz="1800" dirty="0"/>
            </a:br>
            <a:r>
              <a:rPr lang="ko-KR" altLang="en-US" sz="1800" dirty="0"/>
              <a:t>작업하기에 매우</a:t>
            </a:r>
            <a:r>
              <a:rPr lang="en-US" altLang="ko-KR" sz="1800" dirty="0"/>
              <a:t> </a:t>
            </a:r>
            <a:r>
              <a:rPr lang="ko-KR" altLang="en-US" sz="1800" dirty="0"/>
              <a:t>편리함</a:t>
            </a:r>
            <a:endParaRPr lang="en-US" altLang="ko-KR" sz="1800" dirty="0"/>
          </a:p>
          <a:p>
            <a:pPr lvl="1">
              <a:lnSpc>
                <a:spcPct val="150000"/>
              </a:lnSpc>
            </a:pPr>
            <a:r>
              <a:rPr lang="ko-KR" altLang="en-US" sz="1500" dirty="0"/>
              <a:t>예</a:t>
            </a:r>
            <a:r>
              <a:rPr lang="en-US" altLang="ko-KR" sz="1500" dirty="0"/>
              <a:t>) CVS, Subversion, </a:t>
            </a:r>
            <a:br>
              <a:rPr lang="en-US" altLang="ko-KR" sz="1500" dirty="0"/>
            </a:br>
            <a:r>
              <a:rPr lang="en-US" altLang="ko-KR" sz="1500" dirty="0"/>
              <a:t>     Perforce </a:t>
            </a:r>
            <a:r>
              <a:rPr lang="ko-KR" altLang="en-US" sz="1500" dirty="0"/>
              <a:t>등</a:t>
            </a:r>
            <a:endParaRPr lang="en-US" altLang="ko-KR" sz="1500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sz="1800" dirty="0"/>
              <a:t>중앙 서버에 </a:t>
            </a:r>
            <a:r>
              <a:rPr lang="ko-KR" altLang="en-US" sz="1800" dirty="0"/>
              <a:t>문제 발생시</a:t>
            </a:r>
            <a:r>
              <a:rPr lang="en-US" altLang="ko-KR" sz="1800" dirty="0"/>
              <a:t/>
            </a:r>
            <a:br>
              <a:rPr lang="en-US" altLang="ko-KR" sz="1800" dirty="0"/>
            </a:br>
            <a:r>
              <a:rPr lang="ko-KR" altLang="en-US" sz="1800" dirty="0"/>
              <a:t>작업 중단</a:t>
            </a:r>
            <a:r>
              <a:rPr lang="en-US" altLang="ko-KR" sz="1800" dirty="0"/>
              <a:t>, </a:t>
            </a:r>
            <a:r>
              <a:rPr lang="ko-KR" altLang="en-US" sz="1800" dirty="0"/>
              <a:t>모든 자료 손실</a:t>
            </a:r>
            <a:r>
              <a:rPr lang="en-US" altLang="ko-KR" sz="1800" dirty="0"/>
              <a:t/>
            </a:r>
            <a:br>
              <a:rPr lang="en-US" altLang="ko-KR" sz="1800" dirty="0"/>
            </a:br>
            <a:r>
              <a:rPr lang="ko-KR" altLang="en-US" sz="1800" dirty="0"/>
              <a:t>등 치명적 한계가 있음</a:t>
            </a:r>
            <a:endParaRPr lang="en-US" altLang="ko-KR" sz="1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2618" y="2730312"/>
            <a:ext cx="4864711" cy="339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78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46810" y="496175"/>
            <a:ext cx="8238513" cy="691887"/>
          </a:xfrm>
        </p:spPr>
        <p:txBody>
          <a:bodyPr>
            <a:normAutofit fontScale="9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분산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VCS (Distributed VCS: DVCS)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54875" y="1188061"/>
            <a:ext cx="9144346" cy="549537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/>
              <a:t>Client</a:t>
            </a:r>
            <a:r>
              <a:rPr lang="ko-KR" altLang="en-US" sz="1800" dirty="0"/>
              <a:t>는 단순히 파일의 마지막 스냅샷을 </a:t>
            </a:r>
            <a:r>
              <a:rPr lang="en-US" altLang="ko-KR" sz="1800" dirty="0"/>
              <a:t/>
            </a:r>
            <a:br>
              <a:rPr lang="en-US" altLang="ko-KR" sz="1800" dirty="0"/>
            </a:br>
            <a:r>
              <a:rPr lang="ko-KR" altLang="en-US" sz="1800" dirty="0"/>
              <a:t>복사하지 않고</a:t>
            </a:r>
            <a:r>
              <a:rPr lang="en-US" altLang="ko-KR" sz="1800" dirty="0"/>
              <a:t> </a:t>
            </a:r>
            <a:r>
              <a:rPr lang="ko-KR" altLang="en-US" sz="1800" dirty="0"/>
              <a:t>그냥 저장소를 전부 복제</a:t>
            </a:r>
            <a:endParaRPr lang="en-US" altLang="ko-KR" sz="1800" dirty="0"/>
          </a:p>
          <a:p>
            <a:pPr>
              <a:lnSpc>
                <a:spcPct val="150000"/>
              </a:lnSpc>
            </a:pPr>
            <a:endParaRPr lang="en-US" altLang="ko-KR" sz="1800" dirty="0"/>
          </a:p>
          <a:p>
            <a:pPr>
              <a:lnSpc>
                <a:spcPct val="150000"/>
              </a:lnSpc>
            </a:pPr>
            <a:r>
              <a:rPr lang="ko-KR" altLang="en-US" sz="1800" dirty="0"/>
              <a:t>서버에 문제가 생겨도 </a:t>
            </a:r>
            <a:r>
              <a:rPr lang="en-US" altLang="ko-KR" sz="1800" dirty="0"/>
              <a:t>local </a:t>
            </a:r>
            <a:r>
              <a:rPr lang="ko-KR" altLang="en-US" sz="1800" dirty="0"/>
              <a:t>또는 다른 </a:t>
            </a:r>
            <a:r>
              <a:rPr lang="en-US" altLang="ko-KR" sz="1800" dirty="0" smtClean="0"/>
              <a:t>client</a:t>
            </a:r>
            <a:r>
              <a:rPr lang="ko-KR" altLang="en-US" sz="1800" dirty="0" smtClean="0"/>
              <a:t>를 </a:t>
            </a: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ko-KR" altLang="en-US" sz="1800" dirty="0" smtClean="0"/>
              <a:t>통해 </a:t>
            </a:r>
            <a:r>
              <a:rPr lang="ko-KR" altLang="en-US" sz="1800" dirty="0"/>
              <a:t>완벽한 복원 가능</a:t>
            </a:r>
            <a:endParaRPr lang="en-US" altLang="ko-KR" sz="1800" dirty="0"/>
          </a:p>
          <a:p>
            <a:pPr>
              <a:lnSpc>
                <a:spcPct val="150000"/>
              </a:lnSpc>
            </a:pPr>
            <a:endParaRPr lang="en-US" altLang="ko-KR" sz="1800" dirty="0"/>
          </a:p>
          <a:p>
            <a:pPr>
              <a:lnSpc>
                <a:spcPct val="150000"/>
              </a:lnSpc>
            </a:pPr>
            <a:r>
              <a:rPr lang="ko-KR" altLang="en-US" sz="1800" dirty="0"/>
              <a:t>동시에 다양한 그룹과 </a:t>
            </a:r>
            <a:r>
              <a:rPr lang="en-US" altLang="ko-KR" sz="1800" dirty="0"/>
              <a:t/>
            </a:r>
            <a:br>
              <a:rPr lang="en-US" altLang="ko-KR" sz="1800" dirty="0"/>
            </a:br>
            <a:r>
              <a:rPr lang="ko-KR" altLang="en-US" sz="1800" dirty="0"/>
              <a:t>다양한 방법 으로 협업 가능</a:t>
            </a:r>
            <a:endParaRPr lang="en-US" altLang="ko-KR" sz="1800" dirty="0"/>
          </a:p>
          <a:p>
            <a:pPr>
              <a:lnSpc>
                <a:spcPct val="150000"/>
              </a:lnSpc>
            </a:pPr>
            <a:endParaRPr lang="en-US" altLang="ko-KR" sz="1800" dirty="0"/>
          </a:p>
          <a:p>
            <a:pPr>
              <a:lnSpc>
                <a:spcPct val="150000"/>
              </a:lnSpc>
            </a:pPr>
            <a:r>
              <a:rPr lang="en-US" altLang="ko-KR" sz="1800" dirty="0"/>
              <a:t>DVCS </a:t>
            </a:r>
          </a:p>
          <a:p>
            <a:pPr lvl="1">
              <a:lnSpc>
                <a:spcPct val="150000"/>
              </a:lnSpc>
            </a:pPr>
            <a:r>
              <a:rPr lang="ko-KR" altLang="en-US" sz="1200" dirty="0"/>
              <a:t>예</a:t>
            </a:r>
            <a:r>
              <a:rPr lang="en-US" altLang="ko-KR" sz="1200" dirty="0"/>
              <a:t>) </a:t>
            </a:r>
            <a:r>
              <a:rPr lang="en-US" altLang="ko-KR" sz="1600" b="1" dirty="0">
                <a:solidFill>
                  <a:srgbClr val="0000FF"/>
                </a:solidFill>
              </a:rPr>
              <a:t>Git</a:t>
            </a:r>
            <a:r>
              <a:rPr lang="en-US" altLang="ko-KR" sz="1200" dirty="0"/>
              <a:t>, </a:t>
            </a:r>
            <a:r>
              <a:rPr lang="en-US" altLang="ko-KR" sz="1200" dirty="0" err="1"/>
              <a:t>Mecurial</a:t>
            </a:r>
            <a:r>
              <a:rPr lang="en-US" altLang="ko-KR" sz="1200" dirty="0"/>
              <a:t>, Bazaar, </a:t>
            </a:r>
            <a:r>
              <a:rPr lang="en-US" altLang="ko-KR" sz="1200" dirty="0" err="1"/>
              <a:t>Darcs</a:t>
            </a:r>
            <a:r>
              <a:rPr lang="en-US" altLang="ko-KR" sz="1200" dirty="0"/>
              <a:t> </a:t>
            </a:r>
            <a:r>
              <a:rPr lang="ko-KR" altLang="en-US" sz="1200" dirty="0"/>
              <a:t>등</a:t>
            </a:r>
            <a:endParaRPr lang="en-US" altLang="ko-KR" dirty="0" smtClean="0"/>
          </a:p>
          <a:p>
            <a:pPr marL="0" indent="0">
              <a:lnSpc>
                <a:spcPct val="150000"/>
              </a:lnSpc>
              <a:buNone/>
            </a:pPr>
            <a:endParaRPr lang="en-US" altLang="ko-KR" sz="1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27048" y="1330037"/>
            <a:ext cx="4519011" cy="519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831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13559" y="523069"/>
            <a:ext cx="7886700" cy="691887"/>
          </a:xfrm>
        </p:spPr>
        <p:txBody>
          <a:bodyPr>
            <a:normAutofit fontScale="90000"/>
          </a:bodyPr>
          <a:lstStyle/>
          <a:p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짧게 보는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Git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의 역사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13559" y="1346004"/>
            <a:ext cx="9510106" cy="5053347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atin typeface="+mj-ea"/>
                <a:ea typeface="+mj-ea"/>
              </a:rPr>
              <a:t>Linux </a:t>
            </a:r>
            <a:r>
              <a:rPr lang="ko-KR" altLang="en-US" dirty="0" smtClean="0">
                <a:latin typeface="+mj-ea"/>
                <a:ea typeface="+mj-ea"/>
              </a:rPr>
              <a:t>커널은 굉장히 규모가 큰 오픈 소스 프로젝트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+mj-ea"/>
                <a:ea typeface="+mj-ea"/>
              </a:rPr>
              <a:t>1991–2002 </a:t>
            </a:r>
            <a:r>
              <a:rPr lang="ko-KR" altLang="en-US" dirty="0" smtClean="0">
                <a:latin typeface="+mj-ea"/>
                <a:ea typeface="+mj-ea"/>
              </a:rPr>
              <a:t>기간에는 </a:t>
            </a:r>
            <a:r>
              <a:rPr lang="en-US" altLang="ko-KR" dirty="0" smtClean="0">
                <a:latin typeface="+mj-ea"/>
                <a:ea typeface="+mj-ea"/>
              </a:rPr>
              <a:t> Patch</a:t>
            </a:r>
            <a:r>
              <a:rPr lang="ko-KR" altLang="en-US" dirty="0" smtClean="0">
                <a:latin typeface="+mj-ea"/>
                <a:ea typeface="+mj-ea"/>
              </a:rPr>
              <a:t>와 단순 압축 파일로만 버전 관리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+mj-ea"/>
                <a:ea typeface="+mj-ea"/>
              </a:rPr>
              <a:t>2002</a:t>
            </a:r>
            <a:r>
              <a:rPr lang="ko-KR" altLang="en-US" dirty="0" smtClean="0">
                <a:latin typeface="+mj-ea"/>
                <a:ea typeface="+mj-ea"/>
              </a:rPr>
              <a:t>년</a:t>
            </a:r>
            <a:r>
              <a:rPr lang="en-US" altLang="ko-KR" dirty="0" smtClean="0">
                <a:latin typeface="+mj-ea"/>
                <a:ea typeface="+mj-ea"/>
              </a:rPr>
              <a:t>, Bitkeeper</a:t>
            </a:r>
            <a:r>
              <a:rPr lang="ko-KR" altLang="en-US" dirty="0" smtClean="0">
                <a:latin typeface="+mj-ea"/>
                <a:ea typeface="+mj-ea"/>
              </a:rPr>
              <a:t>라는 상용 </a:t>
            </a:r>
            <a:r>
              <a:rPr lang="en-US" altLang="ko-KR" dirty="0" smtClean="0">
                <a:latin typeface="+mj-ea"/>
                <a:ea typeface="+mj-ea"/>
              </a:rPr>
              <a:t>DVCS</a:t>
            </a:r>
            <a:r>
              <a:rPr lang="ko-KR" altLang="en-US" dirty="0" smtClean="0">
                <a:latin typeface="+mj-ea"/>
                <a:ea typeface="+mj-ea"/>
              </a:rPr>
              <a:t>를 사용하여 관리 시작</a:t>
            </a:r>
            <a:endParaRPr lang="en-US" altLang="ko-KR" dirty="0" smtClean="0">
              <a:latin typeface="+mj-ea"/>
              <a:ea typeface="+mj-ea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latin typeface="+mj-ea"/>
                <a:ea typeface="+mj-ea"/>
              </a:rPr>
              <a:t>2005</a:t>
            </a:r>
            <a:r>
              <a:rPr lang="ko-KR" altLang="en-US" dirty="0" smtClean="0">
                <a:latin typeface="+mj-ea"/>
                <a:ea typeface="+mj-ea"/>
              </a:rPr>
              <a:t>년에 이익 추구하는 </a:t>
            </a:r>
            <a:r>
              <a:rPr lang="en-US" altLang="ko-KR" dirty="0" smtClean="0">
                <a:latin typeface="+mj-ea"/>
                <a:ea typeface="+mj-ea"/>
              </a:rPr>
              <a:t>Bitkeeper</a:t>
            </a:r>
            <a:r>
              <a:rPr lang="ko-KR" altLang="en-US" dirty="0" smtClean="0">
                <a:latin typeface="+mj-ea"/>
                <a:ea typeface="+mj-ea"/>
              </a:rPr>
              <a:t>와 관계가 틀어지며 </a:t>
            </a:r>
            <a:r>
              <a:rPr lang="en-US" altLang="ko-KR" dirty="0" smtClean="0">
                <a:latin typeface="+mj-ea"/>
                <a:ea typeface="+mj-ea"/>
              </a:rPr>
              <a:t/>
            </a:r>
            <a:br>
              <a:rPr lang="en-US" altLang="ko-KR" dirty="0" smtClean="0">
                <a:latin typeface="+mj-ea"/>
                <a:ea typeface="+mj-ea"/>
              </a:rPr>
            </a:br>
            <a:r>
              <a:rPr lang="en-US" altLang="ko-KR" dirty="0" smtClean="0">
                <a:latin typeface="+mj-ea"/>
                <a:ea typeface="+mj-ea"/>
              </a:rPr>
              <a:t>Linux </a:t>
            </a:r>
            <a:r>
              <a:rPr lang="ko-KR" altLang="en-US" dirty="0" smtClean="0">
                <a:latin typeface="+mj-ea"/>
                <a:ea typeface="+mj-ea"/>
              </a:rPr>
              <a:t>개발 커뮤니티</a:t>
            </a:r>
            <a:r>
              <a:rPr lang="en-US" altLang="ko-KR" dirty="0" smtClean="0">
                <a:latin typeface="+mj-ea"/>
                <a:ea typeface="+mj-ea"/>
              </a:rPr>
              <a:t>(</a:t>
            </a:r>
            <a:r>
              <a:rPr lang="ko-KR" altLang="en-US" u="sng" dirty="0" err="1" smtClean="0">
                <a:solidFill>
                  <a:schemeClr val="accent6"/>
                </a:solidFill>
                <a:latin typeface="+mj-ea"/>
                <a:ea typeface="+mj-ea"/>
              </a:rPr>
              <a:t>리누스</a:t>
            </a:r>
            <a:r>
              <a:rPr lang="ko-KR" altLang="en-US" u="sng" dirty="0" smtClean="0">
                <a:solidFill>
                  <a:schemeClr val="accent6"/>
                </a:solidFill>
                <a:latin typeface="+mj-ea"/>
                <a:ea typeface="+mj-ea"/>
              </a:rPr>
              <a:t> </a:t>
            </a:r>
            <a:r>
              <a:rPr lang="ko-KR" altLang="en-US" u="sng" dirty="0" err="1" smtClean="0">
                <a:solidFill>
                  <a:schemeClr val="accent6"/>
                </a:solidFill>
                <a:latin typeface="+mj-ea"/>
                <a:ea typeface="+mj-ea"/>
              </a:rPr>
              <a:t>토발즈</a:t>
            </a:r>
            <a:r>
              <a:rPr lang="en-US" altLang="ko-KR" dirty="0" smtClean="0">
                <a:latin typeface="+mj-ea"/>
                <a:ea typeface="+mj-ea"/>
              </a:rPr>
              <a:t>)</a:t>
            </a:r>
            <a:r>
              <a:rPr lang="ko-KR" altLang="en-US" dirty="0" smtClean="0">
                <a:latin typeface="+mj-ea"/>
                <a:ea typeface="+mj-ea"/>
              </a:rPr>
              <a:t>에서 자체 도구 개발 시작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+mj-ea"/>
                <a:ea typeface="+mj-ea"/>
              </a:rPr>
              <a:t>Git</a:t>
            </a:r>
            <a:r>
              <a:rPr lang="ko-KR" altLang="en-US" dirty="0" smtClean="0">
                <a:latin typeface="+mj-ea"/>
                <a:ea typeface="+mj-ea"/>
              </a:rPr>
              <a:t>은 </a:t>
            </a:r>
            <a:r>
              <a:rPr lang="en-US" altLang="ko-KR" dirty="0" smtClean="0">
                <a:latin typeface="+mj-ea"/>
                <a:ea typeface="+mj-ea"/>
              </a:rPr>
              <a:t>Bitkeeper </a:t>
            </a:r>
            <a:r>
              <a:rPr lang="ko-KR" altLang="en-US" dirty="0" smtClean="0">
                <a:latin typeface="+mj-ea"/>
                <a:ea typeface="+mj-ea"/>
              </a:rPr>
              <a:t>사용경험을 토대로 다음 목표를 설정</a:t>
            </a:r>
            <a:r>
              <a:rPr lang="en-US" altLang="ko-KR" dirty="0" smtClean="0">
                <a:latin typeface="+mj-ea"/>
                <a:ea typeface="+mj-ea"/>
              </a:rPr>
              <a:t>, </a:t>
            </a:r>
            <a:r>
              <a:rPr lang="ko-KR" altLang="en-US" dirty="0" smtClean="0">
                <a:latin typeface="+mj-ea"/>
                <a:ea typeface="+mj-ea"/>
              </a:rPr>
              <a:t>개발됨</a:t>
            </a:r>
            <a:endParaRPr lang="en-US" altLang="ko-KR" dirty="0" smtClean="0">
              <a:latin typeface="+mj-ea"/>
              <a:ea typeface="+mj-ea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solidFill>
                  <a:srgbClr val="0000FF"/>
                </a:solidFill>
                <a:latin typeface="+mj-ea"/>
                <a:ea typeface="+mj-ea"/>
              </a:rPr>
              <a:t>빠른 속도</a:t>
            </a:r>
            <a:endParaRPr lang="en-US" altLang="ko-KR" dirty="0" smtClean="0">
              <a:solidFill>
                <a:srgbClr val="0000FF"/>
              </a:solidFill>
              <a:latin typeface="+mj-ea"/>
              <a:ea typeface="+mj-ea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solidFill>
                  <a:srgbClr val="0000FF"/>
                </a:solidFill>
                <a:latin typeface="+mj-ea"/>
                <a:ea typeface="+mj-ea"/>
              </a:rPr>
              <a:t>단순한 구조</a:t>
            </a:r>
            <a:endParaRPr lang="en-US" altLang="ko-KR" dirty="0" smtClean="0">
              <a:solidFill>
                <a:srgbClr val="0000FF"/>
              </a:solidFill>
              <a:latin typeface="+mj-ea"/>
              <a:ea typeface="+mj-ea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smtClean="0">
                <a:solidFill>
                  <a:srgbClr val="0000FF"/>
                </a:solidFill>
                <a:latin typeface="+mj-ea"/>
                <a:ea typeface="+mj-ea"/>
              </a:rPr>
              <a:t>비선형적 개발</a:t>
            </a:r>
            <a:r>
              <a:rPr lang="en-US" altLang="ko-KR" dirty="0" smtClean="0">
                <a:solidFill>
                  <a:srgbClr val="0000FF"/>
                </a:solidFill>
                <a:latin typeface="+mj-ea"/>
                <a:ea typeface="+mj-ea"/>
              </a:rPr>
              <a:t>(</a:t>
            </a:r>
            <a:r>
              <a:rPr lang="ko-KR" altLang="en-US" dirty="0" smtClean="0">
                <a:solidFill>
                  <a:srgbClr val="0000FF"/>
                </a:solidFill>
                <a:latin typeface="+mj-ea"/>
                <a:ea typeface="+mj-ea"/>
              </a:rPr>
              <a:t>수천 개의 동시다발적 </a:t>
            </a:r>
            <a:r>
              <a:rPr lang="ko-KR" altLang="en-US" dirty="0" err="1" smtClean="0">
                <a:solidFill>
                  <a:srgbClr val="0000FF"/>
                </a:solidFill>
                <a:latin typeface="+mj-ea"/>
                <a:ea typeface="+mj-ea"/>
              </a:rPr>
              <a:t>브랜치</a:t>
            </a:r>
            <a:r>
              <a:rPr lang="en-US" altLang="ko-KR" dirty="0" smtClean="0">
                <a:solidFill>
                  <a:srgbClr val="0000FF"/>
                </a:solidFill>
                <a:latin typeface="+mj-ea"/>
                <a:ea typeface="+mj-ea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solidFill>
                  <a:srgbClr val="0000FF"/>
                </a:solidFill>
                <a:latin typeface="+mj-ea"/>
                <a:ea typeface="+mj-ea"/>
              </a:rPr>
              <a:t>Linux</a:t>
            </a:r>
            <a:r>
              <a:rPr lang="ko-KR" altLang="en-US" dirty="0" err="1" smtClean="0">
                <a:solidFill>
                  <a:srgbClr val="0000FF"/>
                </a:solidFill>
                <a:latin typeface="+mj-ea"/>
                <a:ea typeface="+mj-ea"/>
              </a:rPr>
              <a:t>커널</a:t>
            </a:r>
            <a:r>
              <a:rPr lang="ko-KR" altLang="en-US" dirty="0" smtClean="0">
                <a:solidFill>
                  <a:srgbClr val="0000FF"/>
                </a:solidFill>
                <a:latin typeface="+mj-ea"/>
                <a:ea typeface="+mj-ea"/>
              </a:rPr>
              <a:t> 같은 대형 프로젝트에도 유용할 것</a:t>
            </a:r>
            <a:r>
              <a:rPr lang="en-US" altLang="ko-KR" dirty="0" smtClean="0">
                <a:solidFill>
                  <a:srgbClr val="0000FF"/>
                </a:solidFill>
                <a:latin typeface="+mj-ea"/>
                <a:ea typeface="+mj-ea"/>
              </a:rPr>
              <a:t>(</a:t>
            </a:r>
            <a:r>
              <a:rPr lang="ko-KR" altLang="en-US" dirty="0" smtClean="0">
                <a:solidFill>
                  <a:srgbClr val="0000FF"/>
                </a:solidFill>
                <a:latin typeface="+mj-ea"/>
                <a:ea typeface="+mj-ea"/>
              </a:rPr>
              <a:t>속도</a:t>
            </a:r>
            <a:r>
              <a:rPr lang="en-US" altLang="ko-KR" dirty="0" smtClean="0">
                <a:solidFill>
                  <a:srgbClr val="0000FF"/>
                </a:solidFill>
                <a:latin typeface="+mj-ea"/>
                <a:ea typeface="+mj-ea"/>
              </a:rPr>
              <a:t>, </a:t>
            </a:r>
            <a:r>
              <a:rPr lang="ko-KR" altLang="en-US" dirty="0" smtClean="0">
                <a:solidFill>
                  <a:srgbClr val="0000FF"/>
                </a:solidFill>
                <a:latin typeface="+mj-ea"/>
                <a:ea typeface="+mj-ea"/>
              </a:rPr>
              <a:t>데이터 크기 등의 측면</a:t>
            </a:r>
            <a:r>
              <a:rPr lang="en-US" altLang="ko-KR" dirty="0" smtClean="0">
                <a:solidFill>
                  <a:srgbClr val="0000FF"/>
                </a:solidFill>
                <a:latin typeface="+mj-ea"/>
                <a:ea typeface="+mj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1055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4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0309" y="263971"/>
            <a:ext cx="7886700" cy="691887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Git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기초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(1)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80309" y="1081888"/>
            <a:ext cx="10557509" cy="583419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2400" dirty="0" smtClean="0">
                <a:latin typeface="+mj-ea"/>
                <a:ea typeface="+mj-ea"/>
              </a:rPr>
              <a:t>Git</a:t>
            </a:r>
            <a:r>
              <a:rPr lang="ko-KR" altLang="en-US" sz="2400" dirty="0" smtClean="0">
                <a:latin typeface="+mj-ea"/>
                <a:ea typeface="+mj-ea"/>
              </a:rPr>
              <a:t>의 핵심 동작 개념을 이해한다면 쉽고 효과적으로 사용 가능</a:t>
            </a:r>
            <a:endParaRPr lang="en-US" altLang="ko-KR" sz="2400" dirty="0" smtClean="0">
              <a:latin typeface="+mj-ea"/>
              <a:ea typeface="+mj-ea"/>
            </a:endParaRPr>
          </a:p>
          <a:p>
            <a:pPr>
              <a:lnSpc>
                <a:spcPct val="100000"/>
              </a:lnSpc>
            </a:pPr>
            <a:r>
              <a:rPr lang="en-US" altLang="ko-KR" sz="2400" dirty="0" smtClean="0">
                <a:latin typeface="+mj-ea"/>
                <a:ea typeface="+mj-ea"/>
              </a:rPr>
              <a:t>Git</a:t>
            </a:r>
            <a:r>
              <a:rPr lang="ko-KR" altLang="en-US" sz="2400" dirty="0" smtClean="0">
                <a:latin typeface="+mj-ea"/>
                <a:ea typeface="+mj-ea"/>
              </a:rPr>
              <a:t>은 차이가 아니라 스냅샷</a:t>
            </a:r>
            <a:endParaRPr lang="en-US" altLang="ko-KR" sz="2400" dirty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 smtClean="0">
                <a:latin typeface="+mj-ea"/>
                <a:ea typeface="+mj-ea"/>
              </a:rPr>
              <a:t>기존 시스템 </a:t>
            </a:r>
            <a:endParaRPr lang="en-US" altLang="ko-KR" sz="2000" b="1" dirty="0" smtClean="0">
              <a:latin typeface="+mj-ea"/>
              <a:ea typeface="+mj-ea"/>
            </a:endParaRPr>
          </a:p>
          <a:p>
            <a:pPr lvl="2">
              <a:lnSpc>
                <a:spcPct val="100000"/>
              </a:lnSpc>
            </a:pPr>
            <a:r>
              <a:rPr lang="ko-KR" altLang="en-US" sz="1800" dirty="0" smtClean="0">
                <a:latin typeface="+mj-ea"/>
                <a:ea typeface="+mj-ea"/>
              </a:rPr>
              <a:t>각 파일의 변화를 </a:t>
            </a:r>
            <a:r>
              <a:rPr lang="en-US" altLang="ko-KR" sz="1800" dirty="0" smtClean="0">
                <a:latin typeface="+mj-ea"/>
                <a:ea typeface="+mj-ea"/>
              </a:rPr>
              <a:t/>
            </a:r>
            <a:br>
              <a:rPr lang="en-US" altLang="ko-KR" sz="1800" dirty="0" smtClean="0">
                <a:latin typeface="+mj-ea"/>
                <a:ea typeface="+mj-ea"/>
              </a:rPr>
            </a:br>
            <a:r>
              <a:rPr lang="ko-KR" altLang="en-US" sz="1800" dirty="0" err="1" smtClean="0">
                <a:latin typeface="+mj-ea"/>
                <a:ea typeface="+mj-ea"/>
              </a:rPr>
              <a:t>시간순으로</a:t>
            </a:r>
            <a:r>
              <a:rPr lang="ko-KR" altLang="en-US" sz="1800" dirty="0" smtClean="0">
                <a:latin typeface="+mj-ea"/>
                <a:ea typeface="+mj-ea"/>
              </a:rPr>
              <a:t> 관리하며</a:t>
            </a:r>
            <a:r>
              <a:rPr lang="en-US" altLang="ko-KR" sz="1800" dirty="0" smtClean="0">
                <a:latin typeface="+mj-ea"/>
                <a:ea typeface="+mj-ea"/>
              </a:rPr>
              <a:t/>
            </a:r>
            <a:br>
              <a:rPr lang="en-US" altLang="ko-KR" sz="1800" dirty="0" smtClean="0">
                <a:latin typeface="+mj-ea"/>
                <a:ea typeface="+mj-ea"/>
              </a:rPr>
            </a:br>
            <a:r>
              <a:rPr lang="ko-KR" altLang="en-US" sz="1800" dirty="0" smtClean="0">
                <a:latin typeface="+mj-ea"/>
                <a:ea typeface="+mj-ea"/>
              </a:rPr>
              <a:t>파일들의 </a:t>
            </a:r>
            <a:r>
              <a:rPr lang="ko-KR" altLang="en-US" sz="1800" dirty="0" smtClean="0">
                <a:latin typeface="+mj-ea"/>
                <a:ea typeface="+mj-ea"/>
              </a:rPr>
              <a:t>집합을 관리</a:t>
            </a:r>
            <a:endParaRPr lang="en-US" altLang="ko-KR" sz="1800" dirty="0" smtClean="0">
              <a:latin typeface="+mj-ea"/>
              <a:ea typeface="+mj-ea"/>
            </a:endParaRPr>
          </a:p>
          <a:p>
            <a:pPr marL="342900" lvl="1" indent="0">
              <a:lnSpc>
                <a:spcPct val="100000"/>
              </a:lnSpc>
              <a:buNone/>
            </a:pPr>
            <a:endParaRPr lang="en-US" altLang="ko-KR" sz="2000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b="1" dirty="0" err="1" smtClean="0">
                <a:solidFill>
                  <a:srgbClr val="0000FF"/>
                </a:solidFill>
                <a:latin typeface="+mj-ea"/>
                <a:ea typeface="+mj-ea"/>
              </a:rPr>
              <a:t>Git</a:t>
            </a:r>
            <a:endParaRPr lang="en-US" altLang="ko-KR" sz="2000" b="1" dirty="0" smtClean="0">
              <a:solidFill>
                <a:srgbClr val="0000FF"/>
              </a:solidFill>
              <a:latin typeface="+mj-ea"/>
              <a:ea typeface="+mj-ea"/>
            </a:endParaRPr>
          </a:p>
          <a:p>
            <a:pPr lvl="2">
              <a:lnSpc>
                <a:spcPct val="100000"/>
              </a:lnSpc>
            </a:pPr>
            <a:r>
              <a:rPr lang="ko-KR" altLang="en-US" sz="1800" dirty="0" smtClean="0">
                <a:latin typeface="+mj-ea"/>
                <a:ea typeface="+mj-ea"/>
              </a:rPr>
              <a:t>프로젝트의 상태를 </a:t>
            </a:r>
            <a:r>
              <a:rPr lang="en-US" altLang="ko-KR" sz="1800" dirty="0" smtClean="0">
                <a:latin typeface="+mj-ea"/>
                <a:ea typeface="+mj-ea"/>
              </a:rPr>
              <a:t/>
            </a:r>
            <a:br>
              <a:rPr lang="en-US" altLang="ko-KR" sz="1800" dirty="0" smtClean="0">
                <a:latin typeface="+mj-ea"/>
                <a:ea typeface="+mj-ea"/>
              </a:rPr>
            </a:br>
            <a:r>
              <a:rPr lang="ko-KR" altLang="en-US" sz="1800" dirty="0" smtClean="0">
                <a:latin typeface="+mj-ea"/>
                <a:ea typeface="+mj-ea"/>
              </a:rPr>
              <a:t>저장할 때마다 </a:t>
            </a:r>
            <a:r>
              <a:rPr lang="en-US" altLang="ko-KR" sz="1800" dirty="0" smtClean="0">
                <a:latin typeface="+mj-ea"/>
                <a:ea typeface="+mj-ea"/>
              </a:rPr>
              <a:t/>
            </a:r>
            <a:br>
              <a:rPr lang="en-US" altLang="ko-KR" sz="1800" dirty="0" smtClean="0">
                <a:latin typeface="+mj-ea"/>
                <a:ea typeface="+mj-ea"/>
              </a:rPr>
            </a:br>
            <a:r>
              <a:rPr lang="ko-KR" altLang="en-US" sz="1800" dirty="0" smtClean="0">
                <a:latin typeface="+mj-ea"/>
                <a:ea typeface="+mj-ea"/>
              </a:rPr>
              <a:t>파일이 존재하는 그 순간을 </a:t>
            </a:r>
            <a:r>
              <a:rPr lang="en-US" altLang="ko-KR" sz="1800" dirty="0" smtClean="0">
                <a:latin typeface="+mj-ea"/>
                <a:ea typeface="+mj-ea"/>
              </a:rPr>
              <a:t/>
            </a:r>
            <a:br>
              <a:rPr lang="en-US" altLang="ko-KR" sz="1800" dirty="0" smtClean="0">
                <a:latin typeface="+mj-ea"/>
                <a:ea typeface="+mj-ea"/>
              </a:rPr>
            </a:br>
            <a:r>
              <a:rPr lang="ko-KR" altLang="en-US" sz="1800" dirty="0" smtClean="0">
                <a:latin typeface="+mj-ea"/>
                <a:ea typeface="+mj-ea"/>
              </a:rPr>
              <a:t>중요하게 다룸</a:t>
            </a:r>
            <a:endParaRPr lang="en-US" altLang="ko-KR" sz="1800" dirty="0" smtClean="0">
              <a:latin typeface="+mj-ea"/>
              <a:ea typeface="+mj-ea"/>
            </a:endParaRPr>
          </a:p>
          <a:p>
            <a:pPr lvl="2">
              <a:lnSpc>
                <a:spcPct val="100000"/>
              </a:lnSpc>
            </a:pPr>
            <a:r>
              <a:rPr lang="ko-KR" altLang="en-US" sz="1800" dirty="0" smtClean="0">
                <a:latin typeface="+mj-ea"/>
                <a:ea typeface="+mj-ea"/>
              </a:rPr>
              <a:t>파일 변경이 없으면</a:t>
            </a:r>
            <a:r>
              <a:rPr lang="en-US" altLang="ko-KR" sz="1800" dirty="0" smtClean="0">
                <a:latin typeface="+mj-ea"/>
                <a:ea typeface="+mj-ea"/>
              </a:rPr>
              <a:t/>
            </a:r>
            <a:br>
              <a:rPr lang="en-US" altLang="ko-KR" sz="1800" dirty="0" smtClean="0">
                <a:latin typeface="+mj-ea"/>
                <a:ea typeface="+mj-ea"/>
              </a:rPr>
            </a:br>
            <a:r>
              <a:rPr lang="ko-KR" altLang="en-US" sz="1800" dirty="0" smtClean="0">
                <a:latin typeface="+mj-ea"/>
                <a:ea typeface="+mj-ea"/>
              </a:rPr>
              <a:t>이전 상태에 대한 </a:t>
            </a:r>
            <a:r>
              <a:rPr lang="ko-KR" altLang="en-US" sz="1800" dirty="0" smtClean="0">
                <a:latin typeface="+mj-ea"/>
                <a:ea typeface="+mj-ea"/>
              </a:rPr>
              <a:t>링크만 저장</a:t>
            </a:r>
            <a:endParaRPr lang="en-US" altLang="ko-KR" sz="1800" dirty="0" smtClean="0">
              <a:latin typeface="+mj-ea"/>
              <a:ea typeface="+mj-ea"/>
            </a:endParaRPr>
          </a:p>
          <a:p>
            <a:pPr lvl="2">
              <a:lnSpc>
                <a:spcPct val="100000"/>
              </a:lnSpc>
            </a:pPr>
            <a:r>
              <a:rPr lang="ko-KR" altLang="en-US" sz="1800" b="1" dirty="0" smtClean="0">
                <a:latin typeface="+mj-ea"/>
                <a:ea typeface="+mj-ea"/>
              </a:rPr>
              <a:t>스냅샷의 </a:t>
            </a:r>
            <a:r>
              <a:rPr lang="ko-KR" altLang="en-US" sz="1800" b="1" dirty="0" err="1" smtClean="0">
                <a:latin typeface="+mj-ea"/>
                <a:ea typeface="+mj-ea"/>
              </a:rPr>
              <a:t>스트림</a:t>
            </a:r>
            <a:r>
              <a:rPr lang="ko-KR" altLang="en-US" sz="1800" dirty="0" err="1" smtClean="0">
                <a:latin typeface="+mj-ea"/>
                <a:ea typeface="+mj-ea"/>
              </a:rPr>
              <a:t>으로</a:t>
            </a:r>
            <a:r>
              <a:rPr lang="ko-KR" altLang="en-US" sz="1800" dirty="0" smtClean="0">
                <a:latin typeface="+mj-ea"/>
                <a:ea typeface="+mj-ea"/>
              </a:rPr>
              <a:t> 취급</a:t>
            </a:r>
            <a:endParaRPr lang="en-US" altLang="ko-KR" sz="1800" dirty="0" smtClean="0">
              <a:latin typeface="+mj-ea"/>
              <a:ea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55055" y="1574516"/>
            <a:ext cx="5403743" cy="210716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55055" y="3900329"/>
            <a:ext cx="5403743" cy="213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88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 bldLvl="4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21872" y="326581"/>
            <a:ext cx="7886700" cy="691887"/>
          </a:xfrm>
        </p:spPr>
        <p:txBody>
          <a:bodyPr>
            <a:normAutofit fontScale="90000"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Git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기초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(2)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21871" y="1023805"/>
            <a:ext cx="10665575" cy="583419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latin typeface="+mj-ea"/>
                <a:ea typeface="+mj-ea"/>
              </a:rPr>
              <a:t>거의 모든 명령을 로컬에서 실행</a:t>
            </a:r>
            <a:endParaRPr lang="en-US" altLang="ko-KR" sz="2400" b="1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dirty="0" smtClean="0">
                <a:latin typeface="+mj-ea"/>
                <a:ea typeface="+mj-ea"/>
              </a:rPr>
              <a:t>거의 모든 명령이 로컬 파일과 데이터만 사용</a:t>
            </a:r>
            <a:r>
              <a:rPr lang="en-US" altLang="ko-KR" sz="2000" dirty="0">
                <a:latin typeface="+mj-ea"/>
                <a:ea typeface="+mj-ea"/>
              </a:rPr>
              <a:t/>
            </a:r>
            <a:br>
              <a:rPr lang="en-US" altLang="ko-KR" sz="2000" dirty="0">
                <a:latin typeface="+mj-ea"/>
                <a:ea typeface="+mj-ea"/>
              </a:rPr>
            </a:br>
            <a:r>
              <a:rPr lang="en-US" altLang="ko-KR" sz="2000" dirty="0" smtClean="0">
                <a:latin typeface="+mj-ea"/>
                <a:ea typeface="+mj-ea"/>
              </a:rPr>
              <a:t>(</a:t>
            </a:r>
            <a:r>
              <a:rPr lang="ko-KR" altLang="en-US" sz="2000" dirty="0" smtClean="0">
                <a:latin typeface="+mj-ea"/>
                <a:ea typeface="+mj-ea"/>
              </a:rPr>
              <a:t>오프라인</a:t>
            </a:r>
            <a:r>
              <a:rPr lang="en-US" altLang="ko-KR" sz="2000" dirty="0" smtClean="0">
                <a:latin typeface="+mj-ea"/>
                <a:ea typeface="+mj-ea"/>
              </a:rPr>
              <a:t>, </a:t>
            </a:r>
            <a:r>
              <a:rPr lang="ko-KR" altLang="en-US" sz="2000" dirty="0" smtClean="0">
                <a:latin typeface="+mj-ea"/>
                <a:ea typeface="+mj-ea"/>
              </a:rPr>
              <a:t>온라인 상태에 거의 영향을 받지 않음</a:t>
            </a:r>
            <a:r>
              <a:rPr lang="en-US" altLang="ko-KR" sz="2000" dirty="0" smtClean="0">
                <a:latin typeface="+mj-ea"/>
                <a:ea typeface="+mj-ea"/>
              </a:rPr>
              <a:t>)←</a:t>
            </a:r>
            <a:r>
              <a:rPr lang="ko-KR" altLang="en-US" sz="2000" dirty="0" smtClean="0">
                <a:latin typeface="+mj-ea"/>
                <a:ea typeface="+mj-ea"/>
              </a:rPr>
              <a:t>다른 시스템과의 </a:t>
            </a:r>
            <a:r>
              <a:rPr lang="ko-KR" altLang="en-US" sz="2000" dirty="0" err="1" smtClean="0">
                <a:latin typeface="+mj-ea"/>
                <a:ea typeface="+mj-ea"/>
              </a:rPr>
              <a:t>차별점</a:t>
            </a:r>
            <a:endParaRPr lang="en-US" altLang="ko-KR" sz="2000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dirty="0" smtClean="0">
                <a:latin typeface="+mj-ea"/>
                <a:ea typeface="+mj-ea"/>
              </a:rPr>
              <a:t>프로젝트의 모든 </a:t>
            </a:r>
            <a:r>
              <a:rPr lang="ko-KR" altLang="en-US" sz="2000" dirty="0" err="1" smtClean="0">
                <a:latin typeface="+mj-ea"/>
                <a:ea typeface="+mj-ea"/>
              </a:rPr>
              <a:t>히스토리가</a:t>
            </a:r>
            <a:r>
              <a:rPr lang="ko-KR" altLang="en-US" sz="2000" dirty="0" smtClean="0">
                <a:latin typeface="+mj-ea"/>
                <a:ea typeface="+mj-ea"/>
              </a:rPr>
              <a:t> 로컬 디스크에 있기 때문에 </a:t>
            </a:r>
            <a:r>
              <a:rPr lang="en-US" altLang="ko-KR" sz="2000" dirty="0" smtClean="0">
                <a:latin typeface="+mj-ea"/>
                <a:ea typeface="+mj-ea"/>
              </a:rPr>
              <a:t/>
            </a:r>
            <a:br>
              <a:rPr lang="en-US" altLang="ko-KR" sz="2000" dirty="0" smtClean="0">
                <a:latin typeface="+mj-ea"/>
                <a:ea typeface="+mj-ea"/>
              </a:rPr>
            </a:br>
            <a:r>
              <a:rPr lang="ko-KR" altLang="en-US" sz="2000" dirty="0" smtClean="0">
                <a:latin typeface="+mj-ea"/>
                <a:ea typeface="+mj-ea"/>
              </a:rPr>
              <a:t>대부분의 명령들은 순식간에 실행됨</a:t>
            </a:r>
            <a:endParaRPr lang="en-US" altLang="ko-KR" sz="2000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latin typeface="+mj-ea"/>
                <a:ea typeface="+mj-ea"/>
              </a:rPr>
              <a:t>체크섬</a:t>
            </a:r>
            <a:r>
              <a:rPr lang="en-US" altLang="ko-KR" sz="2400" dirty="0" smtClean="0">
                <a:latin typeface="+mj-ea"/>
                <a:ea typeface="+mj-ea"/>
              </a:rPr>
              <a:t>(checksum)</a:t>
            </a:r>
            <a:r>
              <a:rPr lang="ko-KR" altLang="en-US" sz="2400" dirty="0" smtClean="0">
                <a:latin typeface="+mj-ea"/>
                <a:ea typeface="+mj-ea"/>
              </a:rPr>
              <a:t>은 </a:t>
            </a:r>
            <a:r>
              <a:rPr lang="en-US" altLang="ko-KR" sz="2400" dirty="0" smtClean="0">
                <a:latin typeface="+mj-ea"/>
                <a:ea typeface="+mj-ea"/>
              </a:rPr>
              <a:t>Git</a:t>
            </a:r>
            <a:r>
              <a:rPr lang="ko-KR" altLang="en-US" sz="2400" dirty="0" smtClean="0">
                <a:latin typeface="+mj-ea"/>
                <a:ea typeface="+mj-ea"/>
              </a:rPr>
              <a:t>의 데이터 관리의 핵심</a:t>
            </a:r>
            <a:endParaRPr lang="en-US" altLang="ko-KR" sz="2400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dirty="0" smtClean="0">
                <a:latin typeface="+mj-ea"/>
                <a:ea typeface="+mj-ea"/>
              </a:rPr>
              <a:t>Git</a:t>
            </a:r>
            <a:r>
              <a:rPr lang="ko-KR" altLang="en-US" sz="2000" dirty="0" smtClean="0">
                <a:latin typeface="+mj-ea"/>
                <a:ea typeface="+mj-ea"/>
              </a:rPr>
              <a:t>에서 사용하는 가장 기본적인</a:t>
            </a:r>
            <a:r>
              <a:rPr lang="en-US" altLang="ko-KR" sz="2000" dirty="0" smtClean="0">
                <a:latin typeface="+mj-ea"/>
                <a:ea typeface="+mj-ea"/>
              </a:rPr>
              <a:t>(Atomic) </a:t>
            </a:r>
            <a:r>
              <a:rPr lang="ko-KR" altLang="en-US" sz="2000" dirty="0" smtClean="0">
                <a:latin typeface="+mj-ea"/>
                <a:ea typeface="+mj-ea"/>
              </a:rPr>
              <a:t>데이터 단위이자 </a:t>
            </a:r>
            <a:r>
              <a:rPr lang="en-US" altLang="ko-KR" sz="2000" dirty="0" smtClean="0">
                <a:latin typeface="+mj-ea"/>
                <a:ea typeface="+mj-ea"/>
              </a:rPr>
              <a:t>Git</a:t>
            </a:r>
            <a:r>
              <a:rPr lang="ko-KR" altLang="en-US" sz="2000" dirty="0" smtClean="0">
                <a:latin typeface="+mj-ea"/>
                <a:ea typeface="+mj-ea"/>
              </a:rPr>
              <a:t>의 기본 철학</a:t>
            </a:r>
            <a:endParaRPr lang="en-US" altLang="ko-KR" sz="2000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dirty="0" err="1" smtClean="0">
                <a:latin typeface="+mj-ea"/>
                <a:ea typeface="+mj-ea"/>
              </a:rPr>
              <a:t>체크섬</a:t>
            </a:r>
            <a:r>
              <a:rPr lang="en-US" altLang="ko-KR" sz="2000" dirty="0" smtClean="0">
                <a:latin typeface="+mj-ea"/>
                <a:ea typeface="+mj-ea"/>
              </a:rPr>
              <a:t>: 40</a:t>
            </a:r>
            <a:r>
              <a:rPr lang="ko-KR" altLang="en-US" sz="2000" dirty="0" smtClean="0">
                <a:latin typeface="+mj-ea"/>
                <a:ea typeface="+mj-ea"/>
              </a:rPr>
              <a:t>자 길이의 </a:t>
            </a:r>
            <a:r>
              <a:rPr lang="en-US" altLang="ko-KR" sz="2000" dirty="0" smtClean="0">
                <a:latin typeface="+mj-ea"/>
                <a:ea typeface="+mj-ea"/>
              </a:rPr>
              <a:t>16</a:t>
            </a:r>
            <a:r>
              <a:rPr lang="ko-KR" altLang="en-US" sz="2000" dirty="0" smtClean="0">
                <a:latin typeface="+mj-ea"/>
                <a:ea typeface="+mj-ea"/>
              </a:rPr>
              <a:t>진수 문자열 </a:t>
            </a:r>
            <a:r>
              <a:rPr lang="en-US" altLang="ko-KR" sz="2000" dirty="0" smtClean="0">
                <a:latin typeface="+mj-ea"/>
                <a:ea typeface="+mj-ea"/>
              </a:rPr>
              <a:t/>
            </a:r>
            <a:br>
              <a:rPr lang="en-US" altLang="ko-KR" sz="2000" dirty="0" smtClean="0">
                <a:latin typeface="+mj-ea"/>
                <a:ea typeface="+mj-ea"/>
              </a:rPr>
            </a:br>
            <a:r>
              <a:rPr lang="en-US" altLang="ko-KR" sz="2000" dirty="0" smtClean="0">
                <a:latin typeface="+mj-ea"/>
                <a:ea typeface="+mj-ea"/>
              </a:rPr>
              <a:t>(</a:t>
            </a:r>
            <a:r>
              <a:rPr lang="ko-KR" altLang="en-US" sz="2000" dirty="0" smtClean="0">
                <a:latin typeface="+mj-ea"/>
                <a:ea typeface="+mj-ea"/>
              </a:rPr>
              <a:t>예</a:t>
            </a:r>
            <a:r>
              <a:rPr lang="en-US" altLang="ko-KR" sz="2000" dirty="0" smtClean="0">
                <a:latin typeface="+mj-ea"/>
                <a:ea typeface="+mj-ea"/>
              </a:rPr>
              <a:t>: 24b9da6552252987aa493b52f8696cd6d3b00373)</a:t>
            </a:r>
            <a:endParaRPr lang="en-US" altLang="ko-KR" sz="2000" dirty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dirty="0" smtClean="0">
                <a:latin typeface="+mj-ea"/>
                <a:ea typeface="+mj-ea"/>
              </a:rPr>
              <a:t>파일의 내용이나 디렉토리 구조에 대해 </a:t>
            </a:r>
            <a:r>
              <a:rPr lang="en-US" altLang="ko-KR" sz="2000" dirty="0" smtClean="0">
                <a:latin typeface="+mj-ea"/>
                <a:ea typeface="+mj-ea"/>
              </a:rPr>
              <a:t>SHA-1 </a:t>
            </a:r>
            <a:r>
              <a:rPr lang="ko-KR" altLang="en-US" sz="2000" dirty="0" smtClean="0">
                <a:latin typeface="+mj-ea"/>
                <a:ea typeface="+mj-ea"/>
              </a:rPr>
              <a:t>해시</a:t>
            </a:r>
            <a:r>
              <a:rPr lang="en-US" altLang="ko-KR" sz="2000" dirty="0" smtClean="0">
                <a:latin typeface="+mj-ea"/>
                <a:ea typeface="+mj-ea"/>
              </a:rPr>
              <a:t>(hash)</a:t>
            </a:r>
            <a:r>
              <a:rPr lang="ko-KR" altLang="en-US" sz="2000" dirty="0" smtClean="0">
                <a:latin typeface="+mj-ea"/>
                <a:ea typeface="+mj-ea"/>
              </a:rPr>
              <a:t>로 </a:t>
            </a:r>
            <a:r>
              <a:rPr lang="ko-KR" altLang="en-US" sz="2000" dirty="0" err="1" smtClean="0">
                <a:latin typeface="+mj-ea"/>
                <a:ea typeface="+mj-ea"/>
              </a:rPr>
              <a:t>체크섬</a:t>
            </a:r>
            <a:r>
              <a:rPr lang="ko-KR" altLang="en-US" sz="2000" dirty="0" smtClean="0">
                <a:latin typeface="+mj-ea"/>
                <a:ea typeface="+mj-ea"/>
              </a:rPr>
              <a:t> 계산</a:t>
            </a:r>
            <a:endParaRPr lang="en-US" altLang="ko-KR" sz="2000" dirty="0" smtClean="0">
              <a:latin typeface="+mj-ea"/>
              <a:ea typeface="+mj-ea"/>
            </a:endParaRPr>
          </a:p>
          <a:p>
            <a:pPr lvl="1">
              <a:lnSpc>
                <a:spcPct val="100000"/>
              </a:lnSpc>
            </a:pPr>
            <a:r>
              <a:rPr lang="en-US" altLang="ko-KR" sz="2000" dirty="0" smtClean="0">
                <a:latin typeface="+mj-ea"/>
                <a:ea typeface="+mj-ea"/>
              </a:rPr>
              <a:t>Git</a:t>
            </a:r>
            <a:r>
              <a:rPr lang="ko-KR" altLang="en-US" sz="2000" dirty="0" smtClean="0">
                <a:latin typeface="+mj-ea"/>
                <a:ea typeface="+mj-ea"/>
              </a:rPr>
              <a:t>은 파일을 이름으로 저장하지 않고 해당 파일의 해시로 저장</a:t>
            </a:r>
            <a:endParaRPr lang="en-US" altLang="ko-KR" sz="2000" dirty="0" smtClean="0">
              <a:latin typeface="+mj-ea"/>
              <a:ea typeface="+mj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838907" y="5566578"/>
            <a:ext cx="7297269" cy="9848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sz="1600" b="1" dirty="0" err="1">
                <a:latin typeface="+mj-ea"/>
                <a:ea typeface="+mj-ea"/>
              </a:rPr>
              <a:t>체크섬</a:t>
            </a:r>
            <a:r>
              <a:rPr lang="en-US" altLang="ko-KR" sz="1600" b="1" dirty="0">
                <a:latin typeface="+mj-ea"/>
                <a:ea typeface="+mj-ea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데이터의 </a:t>
            </a:r>
            <a:r>
              <a:rPr lang="ko-KR" altLang="en-US" sz="1400" dirty="0">
                <a:latin typeface="+mj-ea"/>
                <a:ea typeface="+mj-ea"/>
              </a:rPr>
              <a:t>정확성을 검사하기 위한 용도로 사용되는 </a:t>
            </a:r>
            <a:r>
              <a:rPr lang="ko-KR" altLang="en-US" sz="1400" dirty="0">
                <a:latin typeface="+mj-ea"/>
                <a:ea typeface="+mj-ea"/>
              </a:rPr>
              <a:t>합계로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ko-KR" altLang="en-US" sz="1400" dirty="0">
                <a:latin typeface="+mj-ea"/>
                <a:ea typeface="+mj-ea"/>
              </a:rPr>
              <a:t>오류 </a:t>
            </a:r>
            <a:r>
              <a:rPr lang="ko-KR" altLang="en-US" sz="1400" dirty="0">
                <a:latin typeface="+mj-ea"/>
                <a:ea typeface="+mj-ea"/>
              </a:rPr>
              <a:t>검출 방식의 하나이다</a:t>
            </a:r>
            <a:r>
              <a:rPr lang="en-US" altLang="ko-KR" sz="1400" dirty="0">
                <a:latin typeface="+mj-ea"/>
                <a:ea typeface="+mj-ea"/>
              </a:rPr>
              <a:t>. </a:t>
            </a:r>
            <a:endParaRPr lang="en-US" altLang="ko-KR" sz="1400" dirty="0">
              <a:latin typeface="+mj-ea"/>
              <a:ea typeface="+mj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데이터의 </a:t>
            </a:r>
            <a:r>
              <a:rPr lang="ko-KR" altLang="en-US" sz="1400" dirty="0">
                <a:latin typeface="+mj-ea"/>
                <a:ea typeface="+mj-ea"/>
              </a:rPr>
              <a:t>입력이나 </a:t>
            </a:r>
            <a:r>
              <a:rPr lang="ko-KR" altLang="en-US" sz="1400" dirty="0">
                <a:latin typeface="+mj-ea"/>
                <a:ea typeface="+mj-ea"/>
              </a:rPr>
              <a:t>전송이 </a:t>
            </a:r>
            <a:r>
              <a:rPr lang="ko-KR" altLang="en-US" sz="1400" dirty="0">
                <a:latin typeface="+mj-ea"/>
                <a:ea typeface="+mj-ea"/>
              </a:rPr>
              <a:t>제대로 되었는지를 확인하기 위해 </a:t>
            </a:r>
            <a:r>
              <a:rPr lang="ko-KR" altLang="en-US" sz="1400" dirty="0">
                <a:latin typeface="+mj-ea"/>
                <a:ea typeface="+mj-ea"/>
              </a:rPr>
              <a:t>입력 또는 </a:t>
            </a:r>
            <a:r>
              <a:rPr lang="ko-KR" altLang="en-US" sz="1400" dirty="0">
                <a:latin typeface="+mj-ea"/>
                <a:ea typeface="+mj-ea"/>
              </a:rPr>
              <a:t>전송 데이터의 맨 마지막에 앞서 보낸 모든 데이터를 다 합한 합계를 따로 보내는 </a:t>
            </a:r>
            <a:r>
              <a:rPr lang="ko-KR" altLang="en-US" sz="1400" dirty="0">
                <a:latin typeface="+mj-ea"/>
                <a:ea typeface="+mj-ea"/>
              </a:rPr>
              <a:t>것</a:t>
            </a:r>
            <a:endParaRPr lang="en-US" altLang="ko-KR" sz="1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1746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bldLvl="4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455</TotalTime>
  <Words>886</Words>
  <Application>Microsoft Office PowerPoint</Application>
  <PresentationFormat>와이드스크린</PresentationFormat>
  <Paragraphs>113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Arial</vt:lpstr>
      <vt:lpstr>Calibri</vt:lpstr>
      <vt:lpstr>Calibri Light</vt:lpstr>
      <vt:lpstr>Courier New</vt:lpstr>
      <vt:lpstr>Office 테마</vt:lpstr>
      <vt:lpstr>Git</vt:lpstr>
      <vt:lpstr>PowerPoint 프레젠테이션</vt:lpstr>
      <vt:lpstr>시작하기</vt:lpstr>
      <vt:lpstr>로컬 VCS (Local Version Control System)</vt:lpstr>
      <vt:lpstr>중앙집중식 VCS (Centralized VCS: CVCS)</vt:lpstr>
      <vt:lpstr>분산 VCS (Distributed VCS: DVCS)</vt:lpstr>
      <vt:lpstr>짧게 보는 Git의 역사</vt:lpstr>
      <vt:lpstr>Git 기초 (1)</vt:lpstr>
      <vt:lpstr>Git 기초 (2)</vt:lpstr>
      <vt:lpstr>Git 파일의 3가지 상태 (매우 중요)</vt:lpstr>
      <vt:lpstr>Git 디렉토리</vt:lpstr>
      <vt:lpstr>기본적인 Git 작업 순서</vt:lpstr>
      <vt:lpstr>Git 설치</vt:lpstr>
      <vt:lpstr>Git 설치 후 최초 설정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허 봉식</dc:creator>
  <cp:lastModifiedBy>D7801</cp:lastModifiedBy>
  <cp:revision>41</cp:revision>
  <dcterms:created xsi:type="dcterms:W3CDTF">2019-11-13T04:58:25Z</dcterms:created>
  <dcterms:modified xsi:type="dcterms:W3CDTF">2020-10-22T03:24:18Z</dcterms:modified>
</cp:coreProperties>
</file>

<file path=docProps/thumbnail.jpeg>
</file>